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notesMasterIdLst>
    <p:notesMasterId r:id="rId15"/>
  </p:notesMasterIdLst>
  <p:sldIdLst>
    <p:sldId id="289" r:id="rId2"/>
    <p:sldId id="305" r:id="rId3"/>
    <p:sldId id="283" r:id="rId4"/>
    <p:sldId id="298" r:id="rId5"/>
    <p:sldId id="284" r:id="rId6"/>
    <p:sldId id="297" r:id="rId7"/>
    <p:sldId id="307" r:id="rId8"/>
    <p:sldId id="286" r:id="rId9"/>
    <p:sldId id="278" r:id="rId10"/>
    <p:sldId id="306" r:id="rId11"/>
    <p:sldId id="304" r:id="rId12"/>
    <p:sldId id="290" r:id="rId13"/>
    <p:sldId id="300" r:id="rId14"/>
  </p:sldIdLst>
  <p:sldSz cx="9144000" cy="6858000" type="screen4x3"/>
  <p:notesSz cx="6784975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9FD"/>
    <a:srgbClr val="FFCCFF"/>
    <a:srgbClr val="009ED6"/>
    <a:srgbClr val="FEC200"/>
    <a:srgbClr val="F0F5FA"/>
    <a:srgbClr val="FEF4EC"/>
    <a:srgbClr val="E6D3E9"/>
    <a:srgbClr val="C9A0D0"/>
    <a:srgbClr val="FF99FF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9" autoAdjust="0"/>
    <p:restoredTop sz="94035" autoAdjust="0"/>
  </p:normalViewPr>
  <p:slideViewPr>
    <p:cSldViewPr>
      <p:cViewPr varScale="1">
        <p:scale>
          <a:sx n="108" d="100"/>
          <a:sy n="108" d="100"/>
        </p:scale>
        <p:origin x="9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912264248919095E-2"/>
          <c:y val="8.4211242040927642E-2"/>
          <c:w val="0.93317898648784003"/>
          <c:h val="0.908917284044462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тыс.рублей</c:v>
                </c:pt>
              </c:strCache>
            </c:strRef>
          </c:tx>
          <c:explosion val="25"/>
          <c:dPt>
            <c:idx val="0"/>
            <c:bubble3D val="0"/>
            <c:explosion val="19"/>
            <c:extLst>
              <c:ext xmlns:c16="http://schemas.microsoft.com/office/drawing/2014/chart" uri="{C3380CC4-5D6E-409C-BE32-E72D297353CC}">
                <c16:uniqueId val="{00000004-FE58-43F5-A640-BC9F5D37985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7A39-4EC1-8856-F046DCB1143F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7A39-4EC1-8856-F046DCB1143F}"/>
              </c:ext>
            </c:extLst>
          </c:dPt>
          <c:dPt>
            <c:idx val="7"/>
            <c:bubble3D val="0"/>
            <c:explosion val="18"/>
            <c:extLst>
              <c:ext xmlns:c16="http://schemas.microsoft.com/office/drawing/2014/chart" uri="{C3380CC4-5D6E-409C-BE32-E72D297353CC}">
                <c16:uniqueId val="{00000007-7A39-4EC1-8856-F046DCB1143F}"/>
              </c:ext>
            </c:extLst>
          </c:dPt>
          <c:dPt>
            <c:idx val="8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8-7A39-4EC1-8856-F046DCB1143F}"/>
              </c:ext>
            </c:extLst>
          </c:dPt>
          <c:dLbls>
            <c:dLbl>
              <c:idx val="0"/>
              <c:layout>
                <c:manualLayout>
                  <c:x val="-0.16813354740767653"/>
                  <c:y val="-4.6448300930570694E-4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0" baseline="0" dirty="0">
                        <a:latin typeface="+mn-lt"/>
                      </a:rPr>
                      <a:t>ОБЩЕГОСУДАРСТВЕННАЯ ДЕЯТЕЛЬНОСТЬ</a:t>
                    </a:r>
                  </a:p>
                  <a:p>
                    <a:fld id="{EB9B1FD8-2449-480B-B78A-C1A4F327C9D4}" type="VALUE">
                      <a:rPr lang="ru-RU" sz="1600" b="1" i="0" baseline="0" smtClean="0">
                        <a:latin typeface="+mn-lt"/>
                      </a:rPr>
                      <a:pPr/>
                      <a:t>[ЗНАЧЕНИЕ]</a:t>
                    </a:fld>
                    <a:r>
                      <a:rPr lang="ru-RU" sz="1600" b="1" i="0" baseline="0" dirty="0">
                        <a:latin typeface="+mn-lt"/>
                      </a:rPr>
                      <a:t> </a:t>
                    </a:r>
                    <a:r>
                      <a:rPr lang="ru-RU" sz="1600" b="1" i="0" baseline="0" dirty="0" err="1">
                        <a:latin typeface="+mn-lt"/>
                      </a:rPr>
                      <a:t>млн.руб</a:t>
                    </a:r>
                    <a:r>
                      <a:rPr lang="ru-RU" sz="1600" b="1" i="0" baseline="0" dirty="0">
                        <a:latin typeface="+mn-lt"/>
                      </a:rPr>
                      <a:t>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E58-43F5-A640-BC9F5D379851}"/>
                </c:ext>
              </c:extLst>
            </c:dLbl>
            <c:dLbl>
              <c:idx val="1"/>
              <c:layout>
                <c:manualLayout>
                  <c:x val="-5.6093561182028601E-2"/>
                  <c:y val="-8.5871771823332763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0" baseline="0" dirty="0">
                        <a:latin typeface="+mn-lt"/>
                      </a:rPr>
                      <a:t>НАЦИОНАЛЬНАЯ                ОБОРОНА </a:t>
                    </a:r>
                    <a:endParaRPr lang="ru-RU" sz="1100" b="1" i="0" baseline="0" dirty="0">
                      <a:latin typeface="+mn-lt"/>
                    </a:endParaRPr>
                  </a:p>
                  <a:p>
                    <a:fld id="{E63324FF-4E9D-4464-B9CF-CD5EDE84359D}" type="CELLREF">
                      <a:rPr lang="ru-RU" sz="1400" b="1" i="0" baseline="0" smtClean="0">
                        <a:latin typeface="+mn-lt"/>
                      </a:rPr>
                      <a:pPr/>
                      <a:t>[ССЫЛКА НА ЯЧЕЙКУ]</a:t>
                    </a:fld>
                    <a:r>
                      <a:rPr lang="ru-RU" sz="1400" b="1" i="0" baseline="0" dirty="0">
                        <a:latin typeface="+mn-lt"/>
                      </a:rPr>
                      <a:t> </a:t>
                    </a:r>
                    <a:r>
                      <a:rPr lang="ru-RU" sz="1400" b="1" i="0" baseline="0" dirty="0" err="1">
                        <a:latin typeface="+mn-lt"/>
                      </a:rPr>
                      <a:t>млн.руб</a:t>
                    </a:r>
                    <a:r>
                      <a:rPr lang="ru-RU" sz="1100" b="1" i="0" baseline="0" dirty="0">
                        <a:latin typeface="+mn-lt"/>
                      </a:rPr>
                      <a:t>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{E63324FF-4E9D-4464-B9CF-CD5EDE84359D}</c15:txfldGUID>
                      <c15:f>Лист1!$B$3</c15:f>
                      <c15:dlblFieldTableCache>
                        <c:ptCount val="1"/>
                        <c:pt idx="0">
                          <c:v>1,0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FE58-43F5-A640-BC9F5D379851}"/>
                </c:ext>
              </c:extLst>
            </c:dLbl>
            <c:dLbl>
              <c:idx val="2"/>
              <c:layout>
                <c:manualLayout>
                  <c:x val="7.2715705873632158E-2"/>
                  <c:y val="-3.95569323466224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0" baseline="0" dirty="0">
                        <a:latin typeface="+mn-lt"/>
                      </a:rPr>
                      <a:t>НАЦИОНАЛЬНАЯ ЭКОНОМИКА</a:t>
                    </a:r>
                  </a:p>
                  <a:p>
                    <a:fld id="{A8F7548C-621B-442D-A5D7-53132F5AE600}" type="VALUE">
                      <a:rPr lang="ru-RU" sz="1600" b="1" i="0" baseline="0" smtClean="0">
                        <a:latin typeface="+mn-lt"/>
                      </a:rPr>
                      <a:pPr/>
                      <a:t>[ЗНАЧЕНИЕ]</a:t>
                    </a:fld>
                    <a:r>
                      <a:rPr lang="ru-RU" sz="1100" b="1" i="0" baseline="0" dirty="0">
                        <a:latin typeface="+mn-lt"/>
                      </a:rPr>
                      <a:t> </a:t>
                    </a:r>
                    <a:r>
                      <a:rPr lang="ru-RU" sz="1400" b="1" i="0" baseline="0" dirty="0" err="1">
                        <a:latin typeface="+mn-lt"/>
                      </a:rPr>
                      <a:t>млн.руб</a:t>
                    </a:r>
                    <a:r>
                      <a:rPr lang="ru-RU" sz="1100" b="1" i="0" baseline="0" dirty="0">
                        <a:latin typeface="+mn-lt"/>
                      </a:rPr>
                      <a:t>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A39-4EC1-8856-F046DCB1143F}"/>
                </c:ext>
              </c:extLst>
            </c:dLbl>
            <c:dLbl>
              <c:idx val="3"/>
              <c:layout>
                <c:manualLayout>
                  <c:x val="3.1167427650907305E-2"/>
                  <c:y val="9.7677638992492904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0" baseline="0" dirty="0">
                        <a:latin typeface="+mn-lt"/>
                      </a:rPr>
                      <a:t>ОХРАНА ОКРУЖАЮЩЕЙ СРЕДЫ</a:t>
                    </a:r>
                  </a:p>
                  <a:p>
                    <a:fld id="{4AA20DC7-DA1C-4024-8566-FF997BCA1508}" type="VALUE">
                      <a:rPr lang="ru-RU" sz="1600" b="1" i="0" baseline="0" smtClean="0">
                        <a:latin typeface="+mn-lt"/>
                      </a:rPr>
                      <a:pPr/>
                      <a:t>[ЗНАЧЕНИЕ]</a:t>
                    </a:fld>
                    <a:r>
                      <a:rPr lang="ru-RU" sz="1600" b="1" i="0" baseline="0" dirty="0">
                        <a:latin typeface="+mn-lt"/>
                      </a:rPr>
                      <a:t> </a:t>
                    </a:r>
                    <a:r>
                      <a:rPr lang="ru-RU" sz="1400" b="1" i="0" baseline="0" dirty="0" err="1">
                        <a:latin typeface="+mn-lt"/>
                      </a:rPr>
                      <a:t>млн.руб</a:t>
                    </a:r>
                    <a:r>
                      <a:rPr lang="ru-RU" sz="1400" b="1" i="0" baseline="0" dirty="0">
                        <a:latin typeface="+mn-lt"/>
                      </a:rPr>
                      <a:t>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E58-43F5-A640-BC9F5D379851}"/>
                </c:ext>
              </c:extLst>
            </c:dLbl>
            <c:dLbl>
              <c:idx val="4"/>
              <c:layout>
                <c:manualLayout>
                  <c:x val="-0.16580625305162472"/>
                  <c:y val="2.9903243074001877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i="0" kern="1000" baseline="0" dirty="0">
                        <a:solidFill>
                          <a:schemeClr val="bg1"/>
                        </a:solidFill>
                        <a:latin typeface="+mn-lt"/>
                      </a:rPr>
                      <a:t>ЖИЛИЩНО-КОММУНАЛЬНЫЕ УСЛУГИ    И ЖИЛИЩНОЕ СТРОИТЕЛЬСТВО</a:t>
                    </a:r>
                  </a:p>
                  <a:p>
                    <a:fld id="{934053D4-BA3F-4016-8A2B-DF5D1FC6087A}" type="VALUE">
                      <a:rPr lang="ru-RU" sz="1600" b="1" i="0" kern="1000" baseline="0" smtClean="0">
                        <a:solidFill>
                          <a:schemeClr val="bg1"/>
                        </a:solidFill>
                        <a:latin typeface="+mn-lt"/>
                      </a:rPr>
                      <a:pPr/>
                      <a:t>[ЗНАЧЕНИЕ]</a:t>
                    </a:fld>
                    <a:r>
                      <a:rPr lang="ru-RU" sz="1600" b="1" i="0" kern="1000" baseline="0" dirty="0">
                        <a:solidFill>
                          <a:schemeClr val="bg1"/>
                        </a:solidFill>
                        <a:latin typeface="+mn-lt"/>
                      </a:rPr>
                      <a:t> </a:t>
                    </a:r>
                    <a:r>
                      <a:rPr lang="ru-RU" sz="1400" b="1" i="0" kern="1000" baseline="0" dirty="0" err="1">
                        <a:solidFill>
                          <a:schemeClr val="bg1"/>
                        </a:solidFill>
                        <a:latin typeface="+mn-lt"/>
                      </a:rPr>
                      <a:t>млн.руб</a:t>
                    </a:r>
                    <a:r>
                      <a:rPr lang="ru-RU" sz="1400" b="1" i="0" kern="1000" baseline="0" dirty="0">
                        <a:solidFill>
                          <a:schemeClr val="bg1"/>
                        </a:solidFill>
                        <a:latin typeface="+mn-lt"/>
                      </a:rPr>
                      <a:t>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A39-4EC1-8856-F046DCB1143F}"/>
                </c:ext>
              </c:extLst>
            </c:dLbl>
            <c:dLbl>
              <c:idx val="5"/>
              <c:layout>
                <c:manualLayout>
                  <c:x val="-0.12250773524463809"/>
                  <c:y val="-0.23876053815088366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ЗДРАВООХРАНЕНИЕ</a:t>
                    </a:r>
                  </a:p>
                  <a:p>
                    <a:fld id="{66E7F25F-1CD5-4B88-8D57-B6254C1971CB}" type="VALUE">
                      <a:rPr lang="en-US" b="1" smtClean="0"/>
                      <a:pPr/>
                      <a:t>[ЗНАЧЕНИЕ]</a:t>
                    </a:fld>
                    <a:r>
                      <a:rPr lang="en-US" b="1" dirty="0"/>
                      <a:t> </a:t>
                    </a:r>
                    <a:r>
                      <a:rPr lang="en-US" b="1" dirty="0" err="1"/>
                      <a:t>млн.руб</a:t>
                    </a:r>
                    <a:r>
                      <a:rPr lang="en-US" b="1" dirty="0"/>
                      <a:t>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39908083976249"/>
                      <c:h val="0.157873511889732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E58-43F5-A640-BC9F5D379851}"/>
                </c:ext>
              </c:extLst>
            </c:dLbl>
            <c:dLbl>
              <c:idx val="6"/>
              <c:layout>
                <c:manualLayout>
                  <c:x val="6.8592324357210854E-2"/>
                  <c:y val="-9.1620411584859979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rPr>
                      <a:t>ФИЗИЧЕСКАЯ КУЛЬТУРА  И СПОРТ </a:t>
                    </a:r>
                    <a:fld id="{8B917037-7811-4763-9D0D-BB111B0BD5CA}" type="VALUE">
                      <a:rPr lang="ru-RU" sz="1400" b="1" i="0" baseline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rPr>
                      <a:pPr/>
                      <a:t>[ЗНАЧЕНИЕ]</a:t>
                    </a:fld>
                    <a:r>
                      <a:rPr lang="ru-RU" sz="1400" b="1" i="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rPr>
                      <a:t> </a:t>
                    </a:r>
                    <a:r>
                      <a:rPr lang="ru-RU" sz="1600" b="1" i="0" baseline="0" dirty="0" err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rPr>
                      <a:t>млн.руб</a:t>
                    </a:r>
                    <a:r>
                      <a:rPr lang="ru-RU" sz="1600" b="1" i="0" baseline="0" dirty="0">
                        <a:solidFill>
                          <a:srgbClr val="F5F9FD"/>
                        </a:solidFill>
                        <a:latin typeface="+mn-lt"/>
                      </a:rPr>
                      <a:t>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99342974115532"/>
                      <c:h val="0.110562931680029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FE58-43F5-A640-BC9F5D379851}"/>
                </c:ext>
              </c:extLst>
            </c:dLbl>
            <c:dLbl>
              <c:idx val="7"/>
              <c:layout>
                <c:manualLayout>
                  <c:x val="-0.12006911271107892"/>
                  <c:y val="1.063770692145299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0" baseline="0" dirty="0">
                        <a:latin typeface="+mn-lt"/>
                      </a:rPr>
                      <a:t>КУЛЬТУРА</a:t>
                    </a:r>
                    <a:endParaRPr lang="ru-RU" sz="1200" b="1" i="0" baseline="0" dirty="0">
                      <a:latin typeface="+mn-lt"/>
                    </a:endParaRPr>
                  </a:p>
                  <a:p>
                    <a:fld id="{EEA8B59F-5AEE-4811-AAD8-93743F7B67AE}" type="VALUE">
                      <a:rPr lang="en-US" sz="1600" b="1" i="0" baseline="0" smtClean="0">
                        <a:latin typeface="+mn-lt"/>
                      </a:rPr>
                      <a:pPr/>
                      <a:t>[ЗНАЧЕНИЕ]</a:t>
                    </a:fld>
                    <a:r>
                      <a:rPr lang="en-US" sz="1400" b="1" i="0" baseline="0" dirty="0">
                        <a:latin typeface="+mn-lt"/>
                      </a:rPr>
                      <a:t> </a:t>
                    </a:r>
                    <a:r>
                      <a:rPr lang="en-US" sz="1600" b="1" i="0" baseline="0" dirty="0" err="1">
                        <a:latin typeface="+mn-lt"/>
                      </a:rPr>
                      <a:t>млн.руб</a:t>
                    </a:r>
                    <a:r>
                      <a:rPr lang="en-US" sz="1600" b="1" i="0" baseline="0" dirty="0">
                        <a:latin typeface="+mn-lt"/>
                      </a:rPr>
                      <a:t>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A39-4EC1-8856-F046DCB1143F}"/>
                </c:ext>
              </c:extLst>
            </c:dLbl>
            <c:dLbl>
              <c:idx val="8"/>
              <c:layout>
                <c:manualLayout>
                  <c:x val="0.17456191302413623"/>
                  <c:y val="-0.11527128298875879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>
                        <a:solidFill>
                          <a:srgbClr val="F5F9FD"/>
                        </a:solidFill>
                      </a:rPr>
                      <a:t>ОБРАЗОВАНИЕ</a:t>
                    </a:r>
                  </a:p>
                  <a:p>
                    <a:fld id="{54745913-A199-4248-983E-F1C55291603B}" type="VALUE">
                      <a:rPr lang="en-US" sz="2000" b="1" smtClean="0">
                        <a:solidFill>
                          <a:srgbClr val="F5F9FD"/>
                        </a:solidFill>
                      </a:rPr>
                      <a:pPr/>
                      <a:t>[ЗНАЧЕНИЕ]</a:t>
                    </a:fld>
                    <a:r>
                      <a:rPr lang="en-US" sz="2000" b="1" dirty="0">
                        <a:solidFill>
                          <a:srgbClr val="F5F9FD"/>
                        </a:solidFill>
                      </a:rPr>
                      <a:t> </a:t>
                    </a:r>
                    <a:r>
                      <a:rPr lang="en-US" sz="2000" b="1" dirty="0" err="1">
                        <a:solidFill>
                          <a:srgbClr val="F5F9FD"/>
                        </a:solidFill>
                      </a:rPr>
                      <a:t>млн.руб</a:t>
                    </a:r>
                    <a:r>
                      <a:rPr lang="en-US" sz="2000" b="1" dirty="0">
                        <a:solidFill>
                          <a:srgbClr val="F5F9FD"/>
                        </a:solidFill>
                      </a:rPr>
                      <a:t>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7A39-4EC1-8856-F046DCB1143F}"/>
                </c:ext>
              </c:extLst>
            </c:dLbl>
            <c:dLbl>
              <c:idx val="9"/>
              <c:layout>
                <c:manualLayout>
                  <c:x val="-0.10105441616458366"/>
                  <c:y val="1.1294969689080493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0" baseline="0" dirty="0">
                        <a:latin typeface="+mn-lt"/>
                      </a:rPr>
                      <a:t>СОЦИАЛЬНАЯ ПОЛИТИКА</a:t>
                    </a:r>
                    <a:endParaRPr lang="ru-RU" sz="1100" b="1" i="0" baseline="0" dirty="0">
                      <a:latin typeface="+mn-lt"/>
                    </a:endParaRPr>
                  </a:p>
                  <a:p>
                    <a:fld id="{F9F7E06E-F5DD-4758-B45C-A24A4222EC4A}" type="VALUE">
                      <a:rPr lang="ru-RU" sz="1600" b="1" i="0" baseline="0" smtClean="0">
                        <a:latin typeface="+mn-lt"/>
                      </a:rPr>
                      <a:pPr/>
                      <a:t>[ЗНАЧЕНИЕ]</a:t>
                    </a:fld>
                    <a:r>
                      <a:rPr lang="ru-RU" sz="1600" b="1" i="0" baseline="0" dirty="0">
                        <a:latin typeface="+mn-lt"/>
                      </a:rPr>
                      <a:t> </a:t>
                    </a:r>
                    <a:r>
                      <a:rPr lang="ru-RU" sz="1400" b="1" i="0" baseline="0" dirty="0">
                        <a:latin typeface="+mn-lt"/>
                      </a:rPr>
                      <a:t>млн. руб</a:t>
                    </a:r>
                    <a:r>
                      <a:rPr lang="ru-RU" sz="1800" b="1" i="0" baseline="0" dirty="0">
                        <a:latin typeface="+mn-lt"/>
                      </a:rPr>
                      <a:t>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17402970186696"/>
                      <c:h val="9.663583834386603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E58-43F5-A640-BC9F5D379851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ru-BY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ОБЩЕГОСУДАРСТВЕННАЯ ДЕЯТЕЛЬНОСТЬ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ОХРАНА ОКРУЖАЮЩЕЙ СРЕДЫ</c:v>
                </c:pt>
                <c:pt idx="4">
                  <c:v>ЖИЛИЩНО-КОММУНАЛЬНЫЕ УСЛУГИ И ЖИЛИЩНОЕ СТРОИТЕЛЬСТВО</c:v>
                </c:pt>
                <c:pt idx="5">
                  <c:v>ЗДРАВООХРАНЕНИЕ</c:v>
                </c:pt>
                <c:pt idx="6">
                  <c:v>ФИЗИЧЕСКАЯ КУЛЬТУРА И СПОРТ</c:v>
                </c:pt>
                <c:pt idx="7">
                  <c:v>КУЛЬТУРА</c:v>
                </c:pt>
                <c:pt idx="8">
                  <c:v>ОБРАЗОВАНИЕ</c:v>
                </c:pt>
                <c:pt idx="9">
                  <c:v>СОЦИАЛЬНАЯ ПОЛИТИКА</c:v>
                </c:pt>
              </c:strCache>
            </c:strRef>
          </c:cat>
          <c:val>
            <c:numRef>
              <c:f>Лист1!$B$2:$B$11</c:f>
              <c:numCache>
                <c:formatCode>#\ ##0.0</c:formatCode>
                <c:ptCount val="10"/>
                <c:pt idx="0">
                  <c:v>99.6</c:v>
                </c:pt>
                <c:pt idx="1">
                  <c:v>1</c:v>
                </c:pt>
                <c:pt idx="2">
                  <c:v>23.9</c:v>
                </c:pt>
                <c:pt idx="3">
                  <c:v>2.4</c:v>
                </c:pt>
                <c:pt idx="4">
                  <c:v>135.80000000000001</c:v>
                </c:pt>
                <c:pt idx="5">
                  <c:v>101.1</c:v>
                </c:pt>
                <c:pt idx="6">
                  <c:v>22.6</c:v>
                </c:pt>
                <c:pt idx="7">
                  <c:v>16.100000000000001</c:v>
                </c:pt>
                <c:pt idx="8">
                  <c:v>395.1</c:v>
                </c:pt>
                <c:pt idx="9">
                  <c:v>25.7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A39-4EC1-8856-F046DCB1143F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BY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hPercent val="80"/>
      <c:rotY val="200"/>
      <c:depthPercent val="120"/>
      <c:rAngAx val="1"/>
    </c:view3D>
    <c:floor>
      <c:thickness val="0"/>
    </c:floor>
    <c:sideWall>
      <c:thickness val="0"/>
    </c:sideWall>
    <c:backWall>
      <c:thickness val="0"/>
      <c:spPr>
        <a:solidFill>
          <a:schemeClr val="accent6">
            <a:lumMod val="40000"/>
            <a:lumOff val="60000"/>
          </a:schemeClr>
        </a:solidFill>
      </c:spPr>
    </c:backWall>
    <c:plotArea>
      <c:layout>
        <c:manualLayout>
          <c:layoutTarget val="inner"/>
          <c:xMode val="edge"/>
          <c:yMode val="edge"/>
          <c:x val="0.13329808798739531"/>
          <c:y val="0.20949145143167983"/>
          <c:w val="0.65806427118667865"/>
          <c:h val="0.7309160100478786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Удельный вес капитальных бюджетных трансфертов  населению в общем объеме расходов по отрасли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0.10196241216253739"/>
                  <c:y val="-6.5894468657635027E-2"/>
                </c:manualLayout>
              </c:layout>
              <c:tx>
                <c:rich>
                  <a:bodyPr/>
                  <a:lstStyle/>
                  <a:p>
                    <a:fld id="{8BCF1F08-9B81-44DA-A1C6-5583AFA042E5}" type="VALUE">
                      <a:rPr lang="en-US" smtClean="0"/>
                      <a:pPr/>
                      <a:t>[ЗНАЧЕНИЕ]</a:t>
                    </a:fld>
                    <a:endParaRPr lang="ru-BY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813-4792-B2AE-3803F51F4D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Лист1!$A$3:$A$7</c:f>
              <c:strCache>
                <c:ptCount val="5"/>
                <c:pt idx="0">
                  <c:v>Социальная политика</c:v>
                </c:pt>
                <c:pt idx="1">
                  <c:v>Культура</c:v>
                </c:pt>
                <c:pt idx="2">
                  <c:v>Физическая культура и спорт</c:v>
                </c:pt>
                <c:pt idx="3">
                  <c:v>Здравоохранение </c:v>
                </c:pt>
                <c:pt idx="4">
                  <c:v>Образование</c:v>
                </c:pt>
              </c:strCache>
            </c:strRef>
          </c:cat>
          <c:val>
            <c:numRef>
              <c:f>Лист1!$B$3:$B$7</c:f>
              <c:numCache>
                <c:formatCode>General</c:formatCode>
                <c:ptCount val="5"/>
                <c:pt idx="0" formatCode="0.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53-4C8D-8F21-1498A68C8571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Удельный вес прочих расходов (услуги связи, транспорта, ремонт оборудования и прочие) по отрасли</c:v>
                </c:pt>
              </c:strCache>
            </c:strRef>
          </c:tx>
          <c:spPr>
            <a:solidFill>
              <a:srgbClr val="009ED6"/>
            </a:solidFill>
            <a:ln w="9525">
              <a:solidFill>
                <a:schemeClr val="bg1">
                  <a:alpha val="93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0.1022751486813965"/>
                  <c:y val="5.6805576428994049E-3"/>
                </c:manualLayout>
              </c:layout>
              <c:tx>
                <c:rich>
                  <a:bodyPr/>
                  <a:lstStyle/>
                  <a:p>
                    <a:fld id="{1411321B-5C97-4064-8FB2-71EAD9E61578}" type="VALUE">
                      <a:rPr lang="en-US" smtClean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BY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807100426341509E-2"/>
                      <c:h val="7.265442171028618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813-4792-B2AE-3803F51F4D22}"/>
                </c:ext>
              </c:extLst>
            </c:dLbl>
            <c:dLbl>
              <c:idx val="1"/>
              <c:layout>
                <c:manualLayout>
                  <c:x val="9.6451956727030327E-3"/>
                  <c:y val="4.5444461143196568E-3"/>
                </c:manualLayout>
              </c:layout>
              <c:tx>
                <c:rich>
                  <a:bodyPr/>
                  <a:lstStyle/>
                  <a:p>
                    <a:fld id="{C843ED03-1408-49E0-A14B-BB4B8B02ECDE}" type="VALUE">
                      <a:rPr lang="en-US" sz="1600"/>
                      <a:pPr/>
                      <a:t>[ЗНАЧЕНИЕ]</a:t>
                    </a:fld>
                    <a:endParaRPr lang="ru-BY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C47-4D80-9EAF-BB9A308541E0}"/>
                </c:ext>
              </c:extLst>
            </c:dLbl>
            <c:dLbl>
              <c:idx val="2"/>
              <c:layout>
                <c:manualLayout>
                  <c:x val="6.8894254805021661E-3"/>
                  <c:y val="-2.27222305715982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47-4D80-9EAF-BB9A308541E0}"/>
                </c:ext>
              </c:extLst>
            </c:dLbl>
            <c:dLbl>
              <c:idx val="3"/>
              <c:layout>
                <c:manualLayout>
                  <c:x val="-5.4300064749750028E-2"/>
                  <c:y val="1.6453041916253373E-3"/>
                </c:manualLayout>
              </c:layout>
              <c:tx>
                <c:rich>
                  <a:bodyPr/>
                  <a:lstStyle/>
                  <a:p>
                    <a:fld id="{5C286573-DD50-46FC-B114-20A91F3BBC89}" type="VALUE">
                      <a:rPr lang="en-US" b="1" smtClean="0"/>
                      <a:pPr/>
                      <a:t>[ЗНАЧЕНИЕ]</a:t>
                    </a:fld>
                    <a:endParaRPr lang="ru-BY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813-4792-B2AE-3803F51F4D22}"/>
                </c:ext>
              </c:extLst>
            </c:dLbl>
            <c:dLbl>
              <c:idx val="4"/>
              <c:layout>
                <c:manualLayout>
                  <c:x val="-2.7033725853377401E-2"/>
                  <c:y val="1.363333834295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807100426341509E-2"/>
                      <c:h val="6.12933064244870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813-4792-B2AE-3803F51F4D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Лист1!$A$3:$A$7</c:f>
              <c:strCache>
                <c:ptCount val="5"/>
                <c:pt idx="0">
                  <c:v>Социальная политика</c:v>
                </c:pt>
                <c:pt idx="1">
                  <c:v>Культура</c:v>
                </c:pt>
                <c:pt idx="2">
                  <c:v>Физическая культура и спорт</c:v>
                </c:pt>
                <c:pt idx="3">
                  <c:v>Здравоохранение </c:v>
                </c:pt>
                <c:pt idx="4">
                  <c:v>Образование</c:v>
                </c:pt>
              </c:strCache>
            </c:strRef>
          </c:cat>
          <c:val>
            <c:numRef>
              <c:f>Лист1!$C$3:$C$7</c:f>
              <c:numCache>
                <c:formatCode>General</c:formatCode>
                <c:ptCount val="5"/>
                <c:pt idx="0" formatCode="0.0">
                  <c:v>0.4</c:v>
                </c:pt>
                <c:pt idx="1">
                  <c:v>2.8</c:v>
                </c:pt>
                <c:pt idx="2">
                  <c:v>6.1</c:v>
                </c:pt>
                <c:pt idx="3" formatCode="0.0">
                  <c:v>1.3</c:v>
                </c:pt>
                <c:pt idx="4" formatCode="0.0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A53-4C8D-8F21-1498A68C8571}"/>
            </c:ext>
          </c:extLst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Удельный вес капитальных расходов в общем объеме расходов по отрасли</c:v>
                </c:pt>
              </c:strCache>
            </c:strRef>
          </c:tx>
          <c:spPr>
            <a:solidFill>
              <a:srgbClr val="FEC200"/>
            </a:solidFill>
            <a:ln w="25400" cap="flat" cmpd="sng" algn="ctr">
              <a:solidFill>
                <a:schemeClr val="bg1"/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139700" prst="artDeco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6.3632144171481053E-2"/>
                  <c:y val="-3.4208944328745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13-4792-B2AE-3803F51F4D22}"/>
                </c:ext>
              </c:extLst>
            </c:dLbl>
            <c:dLbl>
              <c:idx val="1"/>
              <c:layout>
                <c:manualLayout>
                  <c:x val="1.3028500305521608E-2"/>
                  <c:y val="-6.8166691714794852E-3"/>
                </c:manualLayout>
              </c:layout>
              <c:tx>
                <c:rich>
                  <a:bodyPr/>
                  <a:lstStyle/>
                  <a:p>
                    <a:fld id="{2B6B5407-1842-4ED1-A546-5EC922417927}" type="VALUE">
                      <a:rPr lang="en-US" smtClean="0"/>
                      <a:pPr/>
                      <a:t>[ЗНАЧЕНИЕ]</a:t>
                    </a:fld>
                    <a:endParaRPr lang="ru-BY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813-4792-B2AE-3803F51F4D22}"/>
                </c:ext>
              </c:extLst>
            </c:dLbl>
            <c:dLbl>
              <c:idx val="2"/>
              <c:layout>
                <c:manualLayout>
                  <c:x val="6.9333008137984722E-2"/>
                  <c:y val="-2.0450007514438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13-4792-B2AE-3803F51F4D22}"/>
                </c:ext>
              </c:extLst>
            </c:dLbl>
            <c:dLbl>
              <c:idx val="3"/>
              <c:layout>
                <c:manualLayout>
                  <c:x val="6.8806156954782802E-2"/>
                  <c:y val="-2.2722230571598286E-2"/>
                </c:manualLayout>
              </c:layout>
              <c:tx>
                <c:rich>
                  <a:bodyPr/>
                  <a:lstStyle/>
                  <a:p>
                    <a:fld id="{C5CAEE1D-113A-494D-AC35-4C724C110DFC}" type="VALUE">
                      <a:rPr lang="en-US" b="1" smtClean="0"/>
                      <a:pPr/>
                      <a:t>[ЗНАЧЕНИЕ]</a:t>
                    </a:fld>
                    <a:endParaRPr lang="ru-BY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813-4792-B2AE-3803F51F4D22}"/>
                </c:ext>
              </c:extLst>
            </c:dLbl>
            <c:dLbl>
              <c:idx val="4"/>
              <c:layout>
                <c:manualLayout>
                  <c:x val="6.4991205404260635E-2"/>
                  <c:y val="-2.0450007514438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807100426341509E-2"/>
                      <c:h val="5.6748860310167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F813-4792-B2AE-3803F51F4D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Лист1!$A$3:$A$7</c:f>
              <c:strCache>
                <c:ptCount val="5"/>
                <c:pt idx="0">
                  <c:v>Социальная политика</c:v>
                </c:pt>
                <c:pt idx="1">
                  <c:v>Культура</c:v>
                </c:pt>
                <c:pt idx="2">
                  <c:v>Физическая культура и спорт</c:v>
                </c:pt>
                <c:pt idx="3">
                  <c:v>Здравоохранение </c:v>
                </c:pt>
                <c:pt idx="4">
                  <c:v>Образование</c:v>
                </c:pt>
              </c:strCache>
            </c:strRef>
          </c:cat>
          <c:val>
            <c:numRef>
              <c:f>Лист1!$D$3:$D$7</c:f>
              <c:numCache>
                <c:formatCode>General</c:formatCode>
                <c:ptCount val="5"/>
                <c:pt idx="0" formatCode="0.0">
                  <c:v>4</c:v>
                </c:pt>
                <c:pt idx="1">
                  <c:v>12.7</c:v>
                </c:pt>
                <c:pt idx="2" formatCode="0.0">
                  <c:v>2</c:v>
                </c:pt>
                <c:pt idx="3">
                  <c:v>5.2</c:v>
                </c:pt>
                <c:pt idx="4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A53-4C8D-8F21-1498A68C8571}"/>
            </c:ext>
          </c:extLst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Удельный вес социально-защищенных расходов (заработная плата, лекарственные средства, питание, трансферты населению, коммунальные услуги) в общем объеме расходов по отрасли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38100" cap="rnd" cmpd="sng">
              <a:noFill/>
              <a:bevel/>
            </a:ln>
            <a:effectLst>
              <a:outerShdw blurRad="1270000" dist="2527300" dir="21540000" sx="200000" sy="200000" algn="ctr" rotWithShape="0">
                <a:srgbClr val="000000">
                  <a:alpha val="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B prst="relaxedInset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6.9195328123265124E-3"/>
                  <c:y val="-8.5054497570331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813-4792-B2AE-3803F51F4D22}"/>
                </c:ext>
              </c:extLst>
            </c:dLbl>
            <c:dLbl>
              <c:idx val="1"/>
              <c:layout>
                <c:manualLayout>
                  <c:x val="6.9601641484280533E-3"/>
                  <c:y val="-3.3655022865362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813-4792-B2AE-3803F51F4D22}"/>
                </c:ext>
              </c:extLst>
            </c:dLbl>
            <c:dLbl>
              <c:idx val="2"/>
              <c:layout>
                <c:manualLayout>
                  <c:x val="1.2495573408510116E-2"/>
                  <c:y val="-6.9337333877235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813-4792-B2AE-3803F51F4D22}"/>
                </c:ext>
              </c:extLst>
            </c:dLbl>
            <c:dLbl>
              <c:idx val="3"/>
              <c:layout>
                <c:manualLayout>
                  <c:x val="1.2364837066714809E-2"/>
                  <c:y val="-8.0333104321875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813-4792-B2AE-3803F51F4D22}"/>
                </c:ext>
              </c:extLst>
            </c:dLbl>
            <c:dLbl>
              <c:idx val="4"/>
              <c:layout>
                <c:manualLayout>
                  <c:x val="1.2322849544495081E-2"/>
                  <c:y val="-6.5015279358195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813-4792-B2AE-3803F51F4D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Лист1!$A$3:$A$7</c:f>
              <c:strCache>
                <c:ptCount val="5"/>
                <c:pt idx="0">
                  <c:v>Социальная политика</c:v>
                </c:pt>
                <c:pt idx="1">
                  <c:v>Культура</c:v>
                </c:pt>
                <c:pt idx="2">
                  <c:v>Физическая культура и спорт</c:v>
                </c:pt>
                <c:pt idx="3">
                  <c:v>Здравоохранение </c:v>
                </c:pt>
                <c:pt idx="4">
                  <c:v>Образование</c:v>
                </c:pt>
              </c:strCache>
            </c:strRef>
          </c:cat>
          <c:val>
            <c:numRef>
              <c:f>Лист1!$E$3:$E$7</c:f>
              <c:numCache>
                <c:formatCode>General</c:formatCode>
                <c:ptCount val="5"/>
                <c:pt idx="0" formatCode="0.0">
                  <c:v>95.4</c:v>
                </c:pt>
                <c:pt idx="1">
                  <c:v>84.5</c:v>
                </c:pt>
                <c:pt idx="2">
                  <c:v>91.9</c:v>
                </c:pt>
                <c:pt idx="3">
                  <c:v>93.5</c:v>
                </c:pt>
                <c:pt idx="4">
                  <c:v>89.2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A53-4C8D-8F21-1498A68C85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gapDepth val="22"/>
        <c:shape val="cylinder"/>
        <c:axId val="125143296"/>
        <c:axId val="125042688"/>
        <c:axId val="0"/>
      </c:bar3DChart>
      <c:catAx>
        <c:axId val="125143296"/>
        <c:scaling>
          <c:orientation val="maxMin"/>
        </c:scaling>
        <c:delete val="0"/>
        <c:axPos val="b"/>
        <c:majorGridlines/>
        <c:minorGridlines/>
        <c:numFmt formatCode="General" sourceLinked="0"/>
        <c:majorTickMark val="in"/>
        <c:minorTickMark val="none"/>
        <c:tickLblPos val="high"/>
        <c:spPr>
          <a:ln cmpd="sng">
            <a:solidFill>
              <a:schemeClr val="tx1"/>
            </a:solidFill>
          </a:ln>
          <a:effectLst>
            <a:glow>
              <a:srgbClr val="EEFFDD"/>
            </a:glow>
            <a:softEdge rad="965200"/>
          </a:effectLst>
        </c:spPr>
        <c:txPr>
          <a:bodyPr/>
          <a:lstStyle/>
          <a:p>
            <a:pPr>
              <a:defRPr sz="1090" b="1" baseline="0">
                <a:effectLst/>
              </a:defRPr>
            </a:pPr>
            <a:endParaRPr lang="ru-BY"/>
          </a:p>
        </c:txPr>
        <c:crossAx val="125042688"/>
        <c:crosses val="autoZero"/>
        <c:auto val="0"/>
        <c:lblAlgn val="ctr"/>
        <c:lblOffset val="100"/>
        <c:tickMarkSkip val="50"/>
        <c:noMultiLvlLbl val="0"/>
      </c:catAx>
      <c:valAx>
        <c:axId val="125042688"/>
        <c:scaling>
          <c:orientation val="minMax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 b="0"/>
            </a:pPr>
            <a:endParaRPr lang="ru-BY"/>
          </a:p>
        </c:txPr>
        <c:crossAx val="125143296"/>
        <c:crosses val="max"/>
        <c:crossBetween val="between"/>
        <c:majorUnit val="5.0000000000000024E-2"/>
      </c:valAx>
      <c:spPr>
        <a:ln>
          <a:noFill/>
        </a:ln>
      </c:spPr>
    </c:plotArea>
    <c:legend>
      <c:legendPos val="r"/>
      <c:legendEntry>
        <c:idx val="0"/>
        <c:txPr>
          <a:bodyPr rot="0" vert="horz"/>
          <a:lstStyle/>
          <a:p>
            <a:pPr>
              <a:defRPr sz="1000" b="1" kern="0" baseline="0"/>
            </a:pPr>
            <a:endParaRPr lang="ru-BY"/>
          </a:p>
        </c:txPr>
      </c:legendEntry>
      <c:legendEntry>
        <c:idx val="1"/>
        <c:txPr>
          <a:bodyPr rot="0" vert="horz"/>
          <a:lstStyle/>
          <a:p>
            <a:pPr>
              <a:defRPr sz="1100" b="1" kern="0" baseline="0"/>
            </a:pPr>
            <a:endParaRPr lang="ru-BY"/>
          </a:p>
        </c:txPr>
      </c:legendEntry>
      <c:legendEntry>
        <c:idx val="2"/>
        <c:txPr>
          <a:bodyPr rot="0" vert="horz"/>
          <a:lstStyle/>
          <a:p>
            <a:pPr>
              <a:defRPr sz="1100" b="1" kern="0" baseline="0"/>
            </a:pPr>
            <a:endParaRPr lang="ru-BY"/>
          </a:p>
        </c:txPr>
      </c:legendEntry>
      <c:legendEntry>
        <c:idx val="3"/>
        <c:txPr>
          <a:bodyPr rot="0" vert="horz"/>
          <a:lstStyle/>
          <a:p>
            <a:pPr>
              <a:defRPr sz="1100" b="1" kern="0" baseline="0"/>
            </a:pPr>
            <a:endParaRPr lang="ru-BY"/>
          </a:p>
        </c:txPr>
      </c:legendEntry>
      <c:layout>
        <c:manualLayout>
          <c:xMode val="edge"/>
          <c:yMode val="edge"/>
          <c:x val="0.77581635894622825"/>
          <c:y val="1.363333834295897E-2"/>
          <c:w val="0.22142787086157092"/>
          <c:h val="0.84776105517029166"/>
        </c:manualLayout>
      </c:layout>
      <c:overlay val="0"/>
      <c:txPr>
        <a:bodyPr rot="0" vert="horz"/>
        <a:lstStyle/>
        <a:p>
          <a:pPr>
            <a:defRPr sz="1100" kern="0" baseline="0"/>
          </a:pPr>
          <a:endParaRPr lang="ru-BY"/>
        </a:p>
      </c:txPr>
    </c:legend>
    <c:plotVisOnly val="1"/>
    <c:dispBlanksAs val="gap"/>
    <c:showDLblsOverMax val="0"/>
  </c:chart>
  <c:spPr>
    <a:ln cmpd="sng">
      <a:noFill/>
      <a:prstDash val="sysDash"/>
    </a:ln>
    <a:effectLst>
      <a:outerShdw blurRad="50800" dist="50800" dir="5400000" algn="ctr" rotWithShape="0">
        <a:schemeClr val="accent1">
          <a:lumMod val="40000"/>
          <a:lumOff val="60000"/>
        </a:schemeClr>
      </a:outerShdw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BY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9518DD-6517-4CAA-B43B-8C4B5748C6C2}" type="doc">
      <dgm:prSet loTypeId="urn:microsoft.com/office/officeart/2005/8/layout/hierarchy4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ADC2D08-7463-48CC-8776-BD2C57C453D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baseline="0" dirty="0">
              <a:latin typeface="Arial Cyr" panose="020B0604020202020204" pitchFamily="34" charset="0"/>
              <a:cs typeface="Arial Cyr" panose="020B0604020202020204" pitchFamily="34" charset="0"/>
            </a:rPr>
            <a:t>Межбюджетные трансферты</a:t>
          </a:r>
        </a:p>
        <a:p>
          <a:pPr marL="0" marR="0" indent="0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b="1" baseline="0" dirty="0">
              <a:latin typeface="Arial Cyr" panose="020B0604020202020204" pitchFamily="34" charset="0"/>
              <a:cs typeface="Arial Cyr" panose="020B0604020202020204" pitchFamily="34" charset="0"/>
            </a:rPr>
            <a:t>(бюджетные средства, передаваемые из областного бюджета в бюджет города на безвозвратной и  безвозмездной основе)</a:t>
          </a:r>
          <a:r>
            <a:rPr lang="en-US" sz="1800" b="1" baseline="0" dirty="0">
              <a:latin typeface="Arial Cyr" panose="020B0604020202020204" pitchFamily="34" charset="0"/>
              <a:cs typeface="Arial Cyr" panose="020B0604020202020204" pitchFamily="34" charset="0"/>
            </a:rPr>
            <a:t> </a:t>
          </a:r>
          <a:r>
            <a:rPr lang="ru-RU" sz="1800" b="1" baseline="0" dirty="0">
              <a:latin typeface="Arial Cyr" panose="020B0604020202020204" pitchFamily="34" charset="0"/>
              <a:cs typeface="Arial Cyr" panose="020B0604020202020204" pitchFamily="34" charset="0"/>
            </a:rPr>
            <a:t>15,1 млн. рублей </a:t>
          </a:r>
          <a:endParaRPr lang="ru-RU" sz="1000" b="1" baseline="0" dirty="0">
            <a:latin typeface="Arial Cyr" panose="020B0604020202020204" pitchFamily="34" charset="0"/>
            <a:cs typeface="Arial Cyr" panose="020B0604020202020204" pitchFamily="34" charset="0"/>
          </a:endParaRPr>
        </a:p>
      </dgm:t>
    </dgm:pt>
    <dgm:pt modelId="{1AAC7A5D-1A2B-402D-836B-A97D69CC4144}" type="parTrans" cxnId="{EDE64F5D-23E7-4147-9027-FFAA35295366}">
      <dgm:prSet/>
      <dgm:spPr/>
      <dgm:t>
        <a:bodyPr/>
        <a:lstStyle/>
        <a:p>
          <a:endParaRPr lang="ru-RU">
            <a:solidFill>
              <a:srgbClr val="00B050"/>
            </a:solidFill>
          </a:endParaRPr>
        </a:p>
      </dgm:t>
    </dgm:pt>
    <dgm:pt modelId="{60393538-A316-47C4-9366-CE7DCFE89A5A}" type="sibTrans" cxnId="{EDE64F5D-23E7-4147-9027-FFAA35295366}">
      <dgm:prSet/>
      <dgm:spPr/>
      <dgm:t>
        <a:bodyPr/>
        <a:lstStyle/>
        <a:p>
          <a:endParaRPr lang="ru-RU">
            <a:solidFill>
              <a:srgbClr val="00B050"/>
            </a:solidFill>
          </a:endParaRPr>
        </a:p>
      </dgm:t>
    </dgm:pt>
    <dgm:pt modelId="{CF1C1E60-212A-47B9-9E53-8560B07A5034}">
      <dgm:prSet phldrT="[Текст]" custT="1"/>
      <dgm:spPr/>
      <dgm:t>
        <a:bodyPr tIns="3600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baseline="0" dirty="0">
              <a:latin typeface="Arial Cyr" panose="020B0604020202020204" pitchFamily="34" charset="0"/>
              <a:cs typeface="Arial Cyr" panose="020B0604020202020204" pitchFamily="34" charset="0"/>
            </a:rPr>
            <a:t>Иные межбюджетные трансферты из областного бюджета –  9,4 млн. руб</a:t>
          </a:r>
          <a:r>
            <a:rPr lang="ru-RU" sz="1800" baseline="0" dirty="0">
              <a:latin typeface="Arial Cyr" panose="020B0604020202020204" pitchFamily="34" charset="0"/>
              <a:cs typeface="Arial Cyr" panose="020B0604020202020204" pitchFamily="34" charset="0"/>
            </a:rPr>
            <a:t>.</a:t>
          </a: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aseline="0" dirty="0"/>
        </a:p>
      </dgm:t>
    </dgm:pt>
    <dgm:pt modelId="{7C2226B5-D484-4642-BA92-982ECA245824}" type="parTrans" cxnId="{89D14D2B-A555-4A6F-999E-53ACB4DC5EC1}">
      <dgm:prSet/>
      <dgm:spPr/>
      <dgm:t>
        <a:bodyPr/>
        <a:lstStyle/>
        <a:p>
          <a:endParaRPr lang="ru-RU">
            <a:solidFill>
              <a:srgbClr val="00B050"/>
            </a:solidFill>
          </a:endParaRPr>
        </a:p>
      </dgm:t>
    </dgm:pt>
    <dgm:pt modelId="{401488AC-6BF9-4D6D-8243-3B6E1960CC39}" type="sibTrans" cxnId="{89D14D2B-A555-4A6F-999E-53ACB4DC5EC1}">
      <dgm:prSet/>
      <dgm:spPr/>
      <dgm:t>
        <a:bodyPr/>
        <a:lstStyle/>
        <a:p>
          <a:endParaRPr lang="ru-RU">
            <a:solidFill>
              <a:srgbClr val="00B050"/>
            </a:solidFill>
          </a:endParaRPr>
        </a:p>
      </dgm:t>
    </dgm:pt>
    <dgm:pt modelId="{6A1B2658-3CBB-46C3-866F-C8F9FDD654FE}">
      <dgm:prSet phldrT="[Текст]" custT="1"/>
      <dgm:spPr/>
      <dgm:t>
        <a:bodyPr tIns="36000"/>
        <a:lstStyle/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baseline="0" dirty="0">
              <a:latin typeface="Arial Cyr" pitchFamily="34" charset="0"/>
              <a:cs typeface="Arial Cyr" pitchFamily="34" charset="0"/>
            </a:rPr>
            <a:t>Субвенции (трансферт, передаваемый другому бюджету на осуществление целевых расходов) – 5,7 млн. рублей</a:t>
          </a:r>
        </a:p>
      </dgm:t>
    </dgm:pt>
    <dgm:pt modelId="{D50B868B-14F5-4175-AD0B-2C469F901E5D}" type="parTrans" cxnId="{68CBF215-A092-4B17-BCCB-E06D954E31CE}">
      <dgm:prSet/>
      <dgm:spPr/>
      <dgm:t>
        <a:bodyPr/>
        <a:lstStyle/>
        <a:p>
          <a:endParaRPr lang="ru-RU"/>
        </a:p>
      </dgm:t>
    </dgm:pt>
    <dgm:pt modelId="{F72020A0-04F3-4573-AD3D-35ED85D85A6C}" type="sibTrans" cxnId="{68CBF215-A092-4B17-BCCB-E06D954E31CE}">
      <dgm:prSet/>
      <dgm:spPr/>
      <dgm:t>
        <a:bodyPr/>
        <a:lstStyle/>
        <a:p>
          <a:endParaRPr lang="ru-RU"/>
        </a:p>
      </dgm:t>
    </dgm:pt>
    <dgm:pt modelId="{11EE0E48-A0B4-4176-8124-473DECD40F3A}">
      <dgm:prSet custT="1"/>
      <dgm:spPr/>
      <dgm:t>
        <a:bodyPr vert="vert270"/>
        <a:lstStyle/>
        <a:p>
          <a:r>
            <a:rPr lang="ru-RU" sz="1500" b="1" dirty="0">
              <a:latin typeface="Arial Cyr" panose="020B0604020202020204" pitchFamily="34" charset="0"/>
              <a:cs typeface="Arial Cyr" panose="020B0604020202020204" pitchFamily="34" charset="0"/>
            </a:rPr>
            <a:t>Погашение долга органов местного управления и самоуправления </a:t>
          </a:r>
        </a:p>
        <a:p>
          <a:r>
            <a:rPr lang="ru-RU" sz="1500" b="1" dirty="0">
              <a:latin typeface="Arial Cyr" panose="020B0604020202020204" pitchFamily="34" charset="0"/>
              <a:cs typeface="Arial Cyr" panose="020B0604020202020204" pitchFamily="34" charset="0"/>
            </a:rPr>
            <a:t>– 0,9 млн. руб.</a:t>
          </a:r>
        </a:p>
      </dgm:t>
    </dgm:pt>
    <dgm:pt modelId="{44746E32-1383-490B-8F5A-5DE915C35C7F}" type="parTrans" cxnId="{476FDC2D-C2E4-4646-82ED-3B7B55451960}">
      <dgm:prSet/>
      <dgm:spPr/>
      <dgm:t>
        <a:bodyPr/>
        <a:lstStyle/>
        <a:p>
          <a:endParaRPr lang="ru-RU"/>
        </a:p>
      </dgm:t>
    </dgm:pt>
    <dgm:pt modelId="{D08CCBA4-9B1A-42C5-975E-021144ED4B6B}" type="sibTrans" cxnId="{476FDC2D-C2E4-4646-82ED-3B7B55451960}">
      <dgm:prSet/>
      <dgm:spPr/>
      <dgm:t>
        <a:bodyPr/>
        <a:lstStyle/>
        <a:p>
          <a:endParaRPr lang="ru-RU"/>
        </a:p>
      </dgm:t>
    </dgm:pt>
    <dgm:pt modelId="{C68313CD-F12B-4196-A9DF-0852C966A636}">
      <dgm:prSet custT="1"/>
      <dgm:spPr/>
      <dgm:t>
        <a:bodyPr vert="vert270"/>
        <a:lstStyle/>
        <a:p>
          <a:r>
            <a:rPr lang="ru-RU" sz="1500" b="1" dirty="0">
              <a:latin typeface="Arial Cyr" panose="020B0604020202020204" pitchFamily="34" charset="0"/>
              <a:cs typeface="Arial Cyr" panose="020B0604020202020204" pitchFamily="34" charset="0"/>
            </a:rPr>
            <a:t>Ремонт кровель жилых домов </a:t>
          </a:r>
        </a:p>
        <a:p>
          <a:r>
            <a:rPr lang="ru-RU" sz="1500" b="1" dirty="0">
              <a:latin typeface="Arial Cyr" panose="020B0604020202020204" pitchFamily="34" charset="0"/>
              <a:cs typeface="Arial Cyr" panose="020B0604020202020204" pitchFamily="34" charset="0"/>
            </a:rPr>
            <a:t>– 2,4 млн. руб.</a:t>
          </a:r>
        </a:p>
      </dgm:t>
    </dgm:pt>
    <dgm:pt modelId="{72F682E7-D4EC-4FEA-B73C-E0DA64426BAE}" type="parTrans" cxnId="{E9E5D30A-D7D7-4292-A555-A50B7D39688C}">
      <dgm:prSet/>
      <dgm:spPr/>
      <dgm:t>
        <a:bodyPr/>
        <a:lstStyle/>
        <a:p>
          <a:endParaRPr lang="ru-RU"/>
        </a:p>
      </dgm:t>
    </dgm:pt>
    <dgm:pt modelId="{BC002694-3771-44B3-A68C-D69283008FB0}" type="sibTrans" cxnId="{E9E5D30A-D7D7-4292-A555-A50B7D39688C}">
      <dgm:prSet/>
      <dgm:spPr/>
      <dgm:t>
        <a:bodyPr/>
        <a:lstStyle/>
        <a:p>
          <a:endParaRPr lang="ru-RU"/>
        </a:p>
      </dgm:t>
    </dgm:pt>
    <dgm:pt modelId="{7280CF37-4B35-4C47-9736-89AE2D9FE269}">
      <dgm:prSet custT="1"/>
      <dgm:spPr/>
      <dgm:t>
        <a:bodyPr vert="vert270"/>
        <a:lstStyle/>
        <a:p>
          <a:r>
            <a:rPr lang="ru-RU" sz="1500" b="1" dirty="0">
              <a:latin typeface="Arial Cyr" panose="020B0604020202020204" pitchFamily="34" charset="0"/>
              <a:cs typeface="Arial Cyr" panose="020B0604020202020204" pitchFamily="34" charset="0"/>
            </a:rPr>
            <a:t>Финансирование текущего ремонта улично-дорожной сети – 2,4 млн. руб.</a:t>
          </a:r>
        </a:p>
      </dgm:t>
    </dgm:pt>
    <dgm:pt modelId="{AF545E48-AA8C-4D66-AB0B-01D174A18974}" type="parTrans" cxnId="{D29056F2-6447-4305-B0EC-7ED92D615DC2}">
      <dgm:prSet/>
      <dgm:spPr/>
      <dgm:t>
        <a:bodyPr/>
        <a:lstStyle/>
        <a:p>
          <a:endParaRPr lang="ru-RU"/>
        </a:p>
      </dgm:t>
    </dgm:pt>
    <dgm:pt modelId="{12CEEA4D-E605-42CE-9F7B-209FBE3243F4}" type="sibTrans" cxnId="{D29056F2-6447-4305-B0EC-7ED92D615DC2}">
      <dgm:prSet/>
      <dgm:spPr/>
      <dgm:t>
        <a:bodyPr/>
        <a:lstStyle/>
        <a:p>
          <a:endParaRPr lang="ru-RU"/>
        </a:p>
      </dgm:t>
    </dgm:pt>
    <dgm:pt modelId="{A1E1A0F5-5F6C-4975-BD1D-1C74EC63590D}">
      <dgm:prSet custT="1"/>
      <dgm:spPr/>
      <dgm:t>
        <a:bodyPr vert="vert270"/>
        <a:lstStyle/>
        <a:p>
          <a:r>
            <a:rPr lang="ru-RU" sz="1500" b="1" dirty="0">
              <a:latin typeface="Arial Cyr" panose="020B0604020202020204" pitchFamily="34" charset="0"/>
              <a:cs typeface="Arial Cyr" panose="020B0604020202020204" pitchFamily="34" charset="0"/>
            </a:rPr>
            <a:t>Проектно-изыскательские и строительно-монтажные работы по мостовым сооружениям и путепроводам – 6,8 млн. руб.</a:t>
          </a:r>
        </a:p>
      </dgm:t>
    </dgm:pt>
    <dgm:pt modelId="{F9014DCC-5687-48F8-9915-F25D34725C9B}" type="parTrans" cxnId="{C440158E-C519-4F82-8E0F-A0A5CE8C74C5}">
      <dgm:prSet/>
      <dgm:spPr/>
      <dgm:t>
        <a:bodyPr/>
        <a:lstStyle/>
        <a:p>
          <a:endParaRPr lang="ru-RU"/>
        </a:p>
      </dgm:t>
    </dgm:pt>
    <dgm:pt modelId="{339E25C5-2042-4356-9318-983E7400E797}" type="sibTrans" cxnId="{C440158E-C519-4F82-8E0F-A0A5CE8C74C5}">
      <dgm:prSet/>
      <dgm:spPr/>
      <dgm:t>
        <a:bodyPr/>
        <a:lstStyle/>
        <a:p>
          <a:endParaRPr lang="ru-RU"/>
        </a:p>
      </dgm:t>
    </dgm:pt>
    <dgm:pt modelId="{0D1D8954-CD3D-4D56-9C2D-1EFEAD6AE4FF}">
      <dgm:prSet custT="1"/>
      <dgm:spPr/>
      <dgm:t>
        <a:bodyPr vert="vert270"/>
        <a:lstStyle/>
        <a:p>
          <a:r>
            <a:rPr lang="ru-RU" sz="1500" b="1" dirty="0">
              <a:latin typeface="Arial Cyr" panose="020B0604020202020204" pitchFamily="34" charset="0"/>
              <a:cs typeface="Arial Cyr" panose="020B0604020202020204" pitchFamily="34" charset="0"/>
            </a:rPr>
            <a:t>Капитальный ремонт, приобретение и замена лифтов жилищного фонда – 2,6 млн. руб.</a:t>
          </a:r>
        </a:p>
      </dgm:t>
    </dgm:pt>
    <dgm:pt modelId="{8D644F9C-A18D-433D-86D3-4AEAE78F8478}" type="parTrans" cxnId="{F0B0AE8D-853C-4AA6-9FD3-87A3CCCC5473}">
      <dgm:prSet/>
      <dgm:spPr/>
      <dgm:t>
        <a:bodyPr/>
        <a:lstStyle/>
        <a:p>
          <a:endParaRPr lang="ru-RU"/>
        </a:p>
      </dgm:t>
    </dgm:pt>
    <dgm:pt modelId="{5651F965-770B-4291-B62D-4DC00A8E1921}" type="sibTrans" cxnId="{F0B0AE8D-853C-4AA6-9FD3-87A3CCCC5473}">
      <dgm:prSet/>
      <dgm:spPr/>
      <dgm:t>
        <a:bodyPr/>
        <a:lstStyle/>
        <a:p>
          <a:endParaRPr lang="ru-RU"/>
        </a:p>
      </dgm:t>
    </dgm:pt>
    <dgm:pt modelId="{D6119400-BBE7-4D9B-BD92-2A70EFE4C0DA}" type="pres">
      <dgm:prSet presAssocID="{9A9518DD-6517-4CAA-B43B-8C4B5748C6C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6BD081B-6F35-4D38-A42D-00DC2C383270}" type="pres">
      <dgm:prSet presAssocID="{7ADC2D08-7463-48CC-8776-BD2C57C453DB}" presName="vertOne" presStyleCnt="0"/>
      <dgm:spPr/>
    </dgm:pt>
    <dgm:pt modelId="{C19081A1-8E6A-46C3-BD7E-97036B8AA13C}" type="pres">
      <dgm:prSet presAssocID="{7ADC2D08-7463-48CC-8776-BD2C57C453DB}" presName="txOne" presStyleLbl="node0" presStyleIdx="0" presStyleCnt="1" custScaleY="47453">
        <dgm:presLayoutVars>
          <dgm:chPref val="3"/>
        </dgm:presLayoutVars>
      </dgm:prSet>
      <dgm:spPr/>
    </dgm:pt>
    <dgm:pt modelId="{37408E4A-CEEF-447C-BD3F-E05EF641B9A1}" type="pres">
      <dgm:prSet presAssocID="{7ADC2D08-7463-48CC-8776-BD2C57C453DB}" presName="parTransOne" presStyleCnt="0"/>
      <dgm:spPr/>
    </dgm:pt>
    <dgm:pt modelId="{D1D58DDF-DDBE-4B06-B16F-63F8E05A30C4}" type="pres">
      <dgm:prSet presAssocID="{7ADC2D08-7463-48CC-8776-BD2C57C453DB}" presName="horzOne" presStyleCnt="0"/>
      <dgm:spPr/>
    </dgm:pt>
    <dgm:pt modelId="{E07D0BBC-6BFF-4423-B967-FB342871425E}" type="pres">
      <dgm:prSet presAssocID="{6A1B2658-3CBB-46C3-866F-C8F9FDD654FE}" presName="vertTwo" presStyleCnt="0"/>
      <dgm:spPr/>
    </dgm:pt>
    <dgm:pt modelId="{0444309A-3567-4822-B796-C2FD0446D12A}" type="pres">
      <dgm:prSet presAssocID="{6A1B2658-3CBB-46C3-866F-C8F9FDD654FE}" presName="txTwo" presStyleLbl="node2" presStyleIdx="0" presStyleCnt="2" custScaleX="102694" custScaleY="40471" custLinFactNeighborX="-256" custLinFactNeighborY="-61115">
        <dgm:presLayoutVars>
          <dgm:chPref val="3"/>
        </dgm:presLayoutVars>
      </dgm:prSet>
      <dgm:spPr/>
    </dgm:pt>
    <dgm:pt modelId="{DF7260A4-FFB9-45B0-8803-472BD3F8A986}" type="pres">
      <dgm:prSet presAssocID="{6A1B2658-3CBB-46C3-866F-C8F9FDD654FE}" presName="parTransTwo" presStyleCnt="0"/>
      <dgm:spPr/>
    </dgm:pt>
    <dgm:pt modelId="{61C4D22F-2F0E-4E52-8B8B-8A0F3E438CBF}" type="pres">
      <dgm:prSet presAssocID="{6A1B2658-3CBB-46C3-866F-C8F9FDD654FE}" presName="horzTwo" presStyleCnt="0"/>
      <dgm:spPr/>
    </dgm:pt>
    <dgm:pt modelId="{A98642AA-41E5-4445-B429-80FA3317E4C9}" type="pres">
      <dgm:prSet presAssocID="{11EE0E48-A0B4-4176-8124-473DECD40F3A}" presName="vertThree" presStyleCnt="0"/>
      <dgm:spPr/>
    </dgm:pt>
    <dgm:pt modelId="{CF967887-08EE-4D3E-A8F7-A049943C7BED}" type="pres">
      <dgm:prSet presAssocID="{11EE0E48-A0B4-4176-8124-473DECD40F3A}" presName="txThree" presStyleLbl="node3" presStyleIdx="0" presStyleCnt="5" custScaleX="127535" custLinFactNeighborX="-5904" custLinFactNeighborY="-7702">
        <dgm:presLayoutVars>
          <dgm:chPref val="3"/>
        </dgm:presLayoutVars>
      </dgm:prSet>
      <dgm:spPr/>
    </dgm:pt>
    <dgm:pt modelId="{025BBEB2-7D68-4DB1-BB0E-EB4051CC822F}" type="pres">
      <dgm:prSet presAssocID="{11EE0E48-A0B4-4176-8124-473DECD40F3A}" presName="horzThree" presStyleCnt="0"/>
      <dgm:spPr/>
    </dgm:pt>
    <dgm:pt modelId="{E8CA467D-A5B6-4142-80DC-85B5FFE25F5D}" type="pres">
      <dgm:prSet presAssocID="{D08CCBA4-9B1A-42C5-975E-021144ED4B6B}" presName="sibSpaceThree" presStyleCnt="0"/>
      <dgm:spPr/>
    </dgm:pt>
    <dgm:pt modelId="{FE805617-9A86-4F40-8D82-1BB6506513CB}" type="pres">
      <dgm:prSet presAssocID="{7280CF37-4B35-4C47-9736-89AE2D9FE269}" presName="vertThree" presStyleCnt="0"/>
      <dgm:spPr/>
    </dgm:pt>
    <dgm:pt modelId="{D874679B-A85C-477B-A51E-13333E5CE44F}" type="pres">
      <dgm:prSet presAssocID="{7280CF37-4B35-4C47-9736-89AE2D9FE269}" presName="txThree" presStyleLbl="node3" presStyleIdx="1" presStyleCnt="5" custScaleX="117832" custLinFactNeighborX="-3079" custLinFactNeighborY="-7917">
        <dgm:presLayoutVars>
          <dgm:chPref val="3"/>
        </dgm:presLayoutVars>
      </dgm:prSet>
      <dgm:spPr/>
    </dgm:pt>
    <dgm:pt modelId="{D8E3705A-BDA3-413C-8872-389C02202883}" type="pres">
      <dgm:prSet presAssocID="{7280CF37-4B35-4C47-9736-89AE2D9FE269}" presName="horzThree" presStyleCnt="0"/>
      <dgm:spPr/>
    </dgm:pt>
    <dgm:pt modelId="{35404E33-580D-4A0F-9411-822BDCA5BF60}" type="pres">
      <dgm:prSet presAssocID="{12CEEA4D-E605-42CE-9F7B-209FBE3243F4}" presName="sibSpaceThree" presStyleCnt="0"/>
      <dgm:spPr/>
    </dgm:pt>
    <dgm:pt modelId="{38C902FB-80D8-4193-96BD-74CAB011B4F8}" type="pres">
      <dgm:prSet presAssocID="{C68313CD-F12B-4196-A9DF-0852C966A636}" presName="vertThree" presStyleCnt="0"/>
      <dgm:spPr/>
    </dgm:pt>
    <dgm:pt modelId="{B3499B8D-96CC-42B1-95B8-837103A3801F}" type="pres">
      <dgm:prSet presAssocID="{C68313CD-F12B-4196-A9DF-0852C966A636}" presName="txThree" presStyleLbl="node3" presStyleIdx="2" presStyleCnt="5" custScaleX="114545" custLinFactNeighborX="6951" custLinFactNeighborY="-7917">
        <dgm:presLayoutVars>
          <dgm:chPref val="3"/>
        </dgm:presLayoutVars>
      </dgm:prSet>
      <dgm:spPr/>
    </dgm:pt>
    <dgm:pt modelId="{53C024F5-A402-4847-80F5-E26DA05737E7}" type="pres">
      <dgm:prSet presAssocID="{C68313CD-F12B-4196-A9DF-0852C966A636}" presName="horzThree" presStyleCnt="0"/>
      <dgm:spPr/>
    </dgm:pt>
    <dgm:pt modelId="{693E2F4D-A5DE-4F61-816B-1BA82C3C32E6}" type="pres">
      <dgm:prSet presAssocID="{F72020A0-04F3-4573-AD3D-35ED85D85A6C}" presName="sibSpaceTwo" presStyleCnt="0"/>
      <dgm:spPr/>
    </dgm:pt>
    <dgm:pt modelId="{0116B452-0D31-4684-B33B-B74E82AAD696}" type="pres">
      <dgm:prSet presAssocID="{CF1C1E60-212A-47B9-9E53-8560B07A5034}" presName="vertTwo" presStyleCnt="0"/>
      <dgm:spPr/>
    </dgm:pt>
    <dgm:pt modelId="{A6639E6A-8DE8-4408-BB40-D05F63982D27}" type="pres">
      <dgm:prSet presAssocID="{CF1C1E60-212A-47B9-9E53-8560B07A5034}" presName="txTwo" presStyleLbl="node2" presStyleIdx="1" presStyleCnt="2" custScaleX="107883" custScaleY="40725" custLinFactNeighborX="3985" custLinFactNeighborY="-44307">
        <dgm:presLayoutVars>
          <dgm:chPref val="3"/>
        </dgm:presLayoutVars>
      </dgm:prSet>
      <dgm:spPr/>
    </dgm:pt>
    <dgm:pt modelId="{AE642371-AFC5-42D8-96AB-CC2FB5FE2CCC}" type="pres">
      <dgm:prSet presAssocID="{CF1C1E60-212A-47B9-9E53-8560B07A5034}" presName="parTransTwo" presStyleCnt="0"/>
      <dgm:spPr/>
    </dgm:pt>
    <dgm:pt modelId="{FE974D81-2471-4143-8B2F-C3A03FDB5663}" type="pres">
      <dgm:prSet presAssocID="{CF1C1E60-212A-47B9-9E53-8560B07A5034}" presName="horzTwo" presStyleCnt="0"/>
      <dgm:spPr/>
    </dgm:pt>
    <dgm:pt modelId="{5A4E80E8-829D-45B4-9FC3-8C7ED859A5BA}" type="pres">
      <dgm:prSet presAssocID="{A1E1A0F5-5F6C-4975-BD1D-1C74EC63590D}" presName="vertThree" presStyleCnt="0"/>
      <dgm:spPr/>
    </dgm:pt>
    <dgm:pt modelId="{3EA2F84D-5065-4B84-843D-8EC626851DB1}" type="pres">
      <dgm:prSet presAssocID="{A1E1A0F5-5F6C-4975-BD1D-1C74EC63590D}" presName="txThree" presStyleLbl="node3" presStyleIdx="3" presStyleCnt="5" custScaleX="121588" custLinFactNeighborX="-680" custLinFactNeighborY="-7956">
        <dgm:presLayoutVars>
          <dgm:chPref val="3"/>
        </dgm:presLayoutVars>
      </dgm:prSet>
      <dgm:spPr/>
    </dgm:pt>
    <dgm:pt modelId="{4496328C-9F56-4DD8-A58A-2A4C6A0DA62B}" type="pres">
      <dgm:prSet presAssocID="{A1E1A0F5-5F6C-4975-BD1D-1C74EC63590D}" presName="horzThree" presStyleCnt="0"/>
      <dgm:spPr/>
    </dgm:pt>
    <dgm:pt modelId="{DD4D33B3-BBEE-44E9-BC50-09E6CF606C89}" type="pres">
      <dgm:prSet presAssocID="{339E25C5-2042-4356-9318-983E7400E797}" presName="sibSpaceThree" presStyleCnt="0"/>
      <dgm:spPr/>
    </dgm:pt>
    <dgm:pt modelId="{E5CA929F-EFD1-4F87-9CE5-92997426E668}" type="pres">
      <dgm:prSet presAssocID="{0D1D8954-CD3D-4D56-9C2D-1EFEAD6AE4FF}" presName="vertThree" presStyleCnt="0"/>
      <dgm:spPr/>
    </dgm:pt>
    <dgm:pt modelId="{CCFFC42C-7269-49D8-853C-75186A16B1D3}" type="pres">
      <dgm:prSet presAssocID="{0D1D8954-CD3D-4D56-9C2D-1EFEAD6AE4FF}" presName="txThree" presStyleLbl="node3" presStyleIdx="4" presStyleCnt="5" custScaleX="123717" custLinFactNeighborX="9785" custLinFactNeighborY="-7956">
        <dgm:presLayoutVars>
          <dgm:chPref val="3"/>
        </dgm:presLayoutVars>
      </dgm:prSet>
      <dgm:spPr/>
    </dgm:pt>
    <dgm:pt modelId="{6614C6FF-5CB4-4C14-BA0B-BDF49D180CEC}" type="pres">
      <dgm:prSet presAssocID="{0D1D8954-CD3D-4D56-9C2D-1EFEAD6AE4FF}" presName="horzThree" presStyleCnt="0"/>
      <dgm:spPr/>
    </dgm:pt>
  </dgm:ptLst>
  <dgm:cxnLst>
    <dgm:cxn modelId="{E9E5D30A-D7D7-4292-A555-A50B7D39688C}" srcId="{6A1B2658-3CBB-46C3-866F-C8F9FDD654FE}" destId="{C68313CD-F12B-4196-A9DF-0852C966A636}" srcOrd="2" destOrd="0" parTransId="{72F682E7-D4EC-4FEA-B73C-E0DA64426BAE}" sibTransId="{BC002694-3771-44B3-A68C-D69283008FB0}"/>
    <dgm:cxn modelId="{68CBF215-A092-4B17-BCCB-E06D954E31CE}" srcId="{7ADC2D08-7463-48CC-8776-BD2C57C453DB}" destId="{6A1B2658-3CBB-46C3-866F-C8F9FDD654FE}" srcOrd="0" destOrd="0" parTransId="{D50B868B-14F5-4175-AD0B-2C469F901E5D}" sibTransId="{F72020A0-04F3-4573-AD3D-35ED85D85A6C}"/>
    <dgm:cxn modelId="{1E1BAB25-9D5C-43D3-9E7A-E542E89AEF0B}" type="presOf" srcId="{A1E1A0F5-5F6C-4975-BD1D-1C74EC63590D}" destId="{3EA2F84D-5065-4B84-843D-8EC626851DB1}" srcOrd="0" destOrd="0" presId="urn:microsoft.com/office/officeart/2005/8/layout/hierarchy4"/>
    <dgm:cxn modelId="{89D14D2B-A555-4A6F-999E-53ACB4DC5EC1}" srcId="{7ADC2D08-7463-48CC-8776-BD2C57C453DB}" destId="{CF1C1E60-212A-47B9-9E53-8560B07A5034}" srcOrd="1" destOrd="0" parTransId="{7C2226B5-D484-4642-BA92-982ECA245824}" sibTransId="{401488AC-6BF9-4D6D-8243-3B6E1960CC39}"/>
    <dgm:cxn modelId="{476FDC2D-C2E4-4646-82ED-3B7B55451960}" srcId="{6A1B2658-3CBB-46C3-866F-C8F9FDD654FE}" destId="{11EE0E48-A0B4-4176-8124-473DECD40F3A}" srcOrd="0" destOrd="0" parTransId="{44746E32-1383-490B-8F5A-5DE915C35C7F}" sibTransId="{D08CCBA4-9B1A-42C5-975E-021144ED4B6B}"/>
    <dgm:cxn modelId="{6791EB35-EDA5-4119-9226-B1CC21F63A85}" type="presOf" srcId="{11EE0E48-A0B4-4176-8124-473DECD40F3A}" destId="{CF967887-08EE-4D3E-A8F7-A049943C7BED}" srcOrd="0" destOrd="0" presId="urn:microsoft.com/office/officeart/2005/8/layout/hierarchy4"/>
    <dgm:cxn modelId="{02CB935C-21D2-4859-B207-24C270DFA423}" type="presOf" srcId="{CF1C1E60-212A-47B9-9E53-8560B07A5034}" destId="{A6639E6A-8DE8-4408-BB40-D05F63982D27}" srcOrd="0" destOrd="0" presId="urn:microsoft.com/office/officeart/2005/8/layout/hierarchy4"/>
    <dgm:cxn modelId="{EDE64F5D-23E7-4147-9027-FFAA35295366}" srcId="{9A9518DD-6517-4CAA-B43B-8C4B5748C6C2}" destId="{7ADC2D08-7463-48CC-8776-BD2C57C453DB}" srcOrd="0" destOrd="0" parTransId="{1AAC7A5D-1A2B-402D-836B-A97D69CC4144}" sibTransId="{60393538-A316-47C4-9366-CE7DCFE89A5A}"/>
    <dgm:cxn modelId="{7638C141-C602-4A6F-9648-F4E2AAA18AB5}" type="presOf" srcId="{6A1B2658-3CBB-46C3-866F-C8F9FDD654FE}" destId="{0444309A-3567-4822-B796-C2FD0446D12A}" srcOrd="0" destOrd="0" presId="urn:microsoft.com/office/officeart/2005/8/layout/hierarchy4"/>
    <dgm:cxn modelId="{CDABD366-5924-40DB-BAD8-32C46EF6A2A6}" type="presOf" srcId="{9A9518DD-6517-4CAA-B43B-8C4B5748C6C2}" destId="{D6119400-BBE7-4D9B-BD92-2A70EFE4C0DA}" srcOrd="0" destOrd="0" presId="urn:microsoft.com/office/officeart/2005/8/layout/hierarchy4"/>
    <dgm:cxn modelId="{2E11774E-6733-4567-A4FC-A2B0E8AB7535}" type="presOf" srcId="{C68313CD-F12B-4196-A9DF-0852C966A636}" destId="{B3499B8D-96CC-42B1-95B8-837103A3801F}" srcOrd="0" destOrd="0" presId="urn:microsoft.com/office/officeart/2005/8/layout/hierarchy4"/>
    <dgm:cxn modelId="{19C41653-BD23-4332-ADFE-22FF4BA4A21C}" type="presOf" srcId="{7280CF37-4B35-4C47-9736-89AE2D9FE269}" destId="{D874679B-A85C-477B-A51E-13333E5CE44F}" srcOrd="0" destOrd="0" presId="urn:microsoft.com/office/officeart/2005/8/layout/hierarchy4"/>
    <dgm:cxn modelId="{5DC8F558-7FB7-4C44-B441-5E19698CFF19}" type="presOf" srcId="{7ADC2D08-7463-48CC-8776-BD2C57C453DB}" destId="{C19081A1-8E6A-46C3-BD7E-97036B8AA13C}" srcOrd="0" destOrd="0" presId="urn:microsoft.com/office/officeart/2005/8/layout/hierarchy4"/>
    <dgm:cxn modelId="{F0B0AE8D-853C-4AA6-9FD3-87A3CCCC5473}" srcId="{CF1C1E60-212A-47B9-9E53-8560B07A5034}" destId="{0D1D8954-CD3D-4D56-9C2D-1EFEAD6AE4FF}" srcOrd="1" destOrd="0" parTransId="{8D644F9C-A18D-433D-86D3-4AEAE78F8478}" sibTransId="{5651F965-770B-4291-B62D-4DC00A8E1921}"/>
    <dgm:cxn modelId="{C440158E-C519-4F82-8E0F-A0A5CE8C74C5}" srcId="{CF1C1E60-212A-47B9-9E53-8560B07A5034}" destId="{A1E1A0F5-5F6C-4975-BD1D-1C74EC63590D}" srcOrd="0" destOrd="0" parTransId="{F9014DCC-5687-48F8-9915-F25D34725C9B}" sibTransId="{339E25C5-2042-4356-9318-983E7400E797}"/>
    <dgm:cxn modelId="{F67A8EEA-512A-490B-AF60-1D9B00C075A9}" type="presOf" srcId="{0D1D8954-CD3D-4D56-9C2D-1EFEAD6AE4FF}" destId="{CCFFC42C-7269-49D8-853C-75186A16B1D3}" srcOrd="0" destOrd="0" presId="urn:microsoft.com/office/officeart/2005/8/layout/hierarchy4"/>
    <dgm:cxn modelId="{D29056F2-6447-4305-B0EC-7ED92D615DC2}" srcId="{6A1B2658-3CBB-46C3-866F-C8F9FDD654FE}" destId="{7280CF37-4B35-4C47-9736-89AE2D9FE269}" srcOrd="1" destOrd="0" parTransId="{AF545E48-AA8C-4D66-AB0B-01D174A18974}" sibTransId="{12CEEA4D-E605-42CE-9F7B-209FBE3243F4}"/>
    <dgm:cxn modelId="{01526313-4E9E-4278-BE03-47AD21649080}" type="presParOf" srcId="{D6119400-BBE7-4D9B-BD92-2A70EFE4C0DA}" destId="{96BD081B-6F35-4D38-A42D-00DC2C383270}" srcOrd="0" destOrd="0" presId="urn:microsoft.com/office/officeart/2005/8/layout/hierarchy4"/>
    <dgm:cxn modelId="{A19C6145-6D27-4E7C-95B8-72CAC9025272}" type="presParOf" srcId="{96BD081B-6F35-4D38-A42D-00DC2C383270}" destId="{C19081A1-8E6A-46C3-BD7E-97036B8AA13C}" srcOrd="0" destOrd="0" presId="urn:microsoft.com/office/officeart/2005/8/layout/hierarchy4"/>
    <dgm:cxn modelId="{EC9FF362-7954-496E-BE41-C09540297306}" type="presParOf" srcId="{96BD081B-6F35-4D38-A42D-00DC2C383270}" destId="{37408E4A-CEEF-447C-BD3F-E05EF641B9A1}" srcOrd="1" destOrd="0" presId="urn:microsoft.com/office/officeart/2005/8/layout/hierarchy4"/>
    <dgm:cxn modelId="{27FCB7D0-30D6-4317-A1CA-2123B7A39CC9}" type="presParOf" srcId="{96BD081B-6F35-4D38-A42D-00DC2C383270}" destId="{D1D58DDF-DDBE-4B06-B16F-63F8E05A30C4}" srcOrd="2" destOrd="0" presId="urn:microsoft.com/office/officeart/2005/8/layout/hierarchy4"/>
    <dgm:cxn modelId="{427AB364-5648-4B6C-8657-2FD67804E9EE}" type="presParOf" srcId="{D1D58DDF-DDBE-4B06-B16F-63F8E05A30C4}" destId="{E07D0BBC-6BFF-4423-B967-FB342871425E}" srcOrd="0" destOrd="0" presId="urn:microsoft.com/office/officeart/2005/8/layout/hierarchy4"/>
    <dgm:cxn modelId="{0FD33345-91F9-4C92-A476-A1C63345C690}" type="presParOf" srcId="{E07D0BBC-6BFF-4423-B967-FB342871425E}" destId="{0444309A-3567-4822-B796-C2FD0446D12A}" srcOrd="0" destOrd="0" presId="urn:microsoft.com/office/officeart/2005/8/layout/hierarchy4"/>
    <dgm:cxn modelId="{4D4E28ED-1849-423E-99BD-3898D1970E3C}" type="presParOf" srcId="{E07D0BBC-6BFF-4423-B967-FB342871425E}" destId="{DF7260A4-FFB9-45B0-8803-472BD3F8A986}" srcOrd="1" destOrd="0" presId="urn:microsoft.com/office/officeart/2005/8/layout/hierarchy4"/>
    <dgm:cxn modelId="{5C7CA6D1-ACC5-4897-BAF7-100164AF28AA}" type="presParOf" srcId="{E07D0BBC-6BFF-4423-B967-FB342871425E}" destId="{61C4D22F-2F0E-4E52-8B8B-8A0F3E438CBF}" srcOrd="2" destOrd="0" presId="urn:microsoft.com/office/officeart/2005/8/layout/hierarchy4"/>
    <dgm:cxn modelId="{9A3D42D0-77C2-4B00-8521-BCB3DB913BF8}" type="presParOf" srcId="{61C4D22F-2F0E-4E52-8B8B-8A0F3E438CBF}" destId="{A98642AA-41E5-4445-B429-80FA3317E4C9}" srcOrd="0" destOrd="0" presId="urn:microsoft.com/office/officeart/2005/8/layout/hierarchy4"/>
    <dgm:cxn modelId="{7F6E9E94-E336-4035-80D8-A8319293ACCD}" type="presParOf" srcId="{A98642AA-41E5-4445-B429-80FA3317E4C9}" destId="{CF967887-08EE-4D3E-A8F7-A049943C7BED}" srcOrd="0" destOrd="0" presId="urn:microsoft.com/office/officeart/2005/8/layout/hierarchy4"/>
    <dgm:cxn modelId="{BD87ADEE-7AAE-4C3B-A312-EBEF4CE9CECC}" type="presParOf" srcId="{A98642AA-41E5-4445-B429-80FA3317E4C9}" destId="{025BBEB2-7D68-4DB1-BB0E-EB4051CC822F}" srcOrd="1" destOrd="0" presId="urn:microsoft.com/office/officeart/2005/8/layout/hierarchy4"/>
    <dgm:cxn modelId="{82A76470-764D-4920-99DD-8DBD0A85A624}" type="presParOf" srcId="{61C4D22F-2F0E-4E52-8B8B-8A0F3E438CBF}" destId="{E8CA467D-A5B6-4142-80DC-85B5FFE25F5D}" srcOrd="1" destOrd="0" presId="urn:microsoft.com/office/officeart/2005/8/layout/hierarchy4"/>
    <dgm:cxn modelId="{B7EB2999-92FB-4276-889C-7C21B8079623}" type="presParOf" srcId="{61C4D22F-2F0E-4E52-8B8B-8A0F3E438CBF}" destId="{FE805617-9A86-4F40-8D82-1BB6506513CB}" srcOrd="2" destOrd="0" presId="urn:microsoft.com/office/officeart/2005/8/layout/hierarchy4"/>
    <dgm:cxn modelId="{4B7399C8-8AD8-4A5F-8525-52B163242392}" type="presParOf" srcId="{FE805617-9A86-4F40-8D82-1BB6506513CB}" destId="{D874679B-A85C-477B-A51E-13333E5CE44F}" srcOrd="0" destOrd="0" presId="urn:microsoft.com/office/officeart/2005/8/layout/hierarchy4"/>
    <dgm:cxn modelId="{3A9F4EEB-657B-4E66-B227-8F87684F6E07}" type="presParOf" srcId="{FE805617-9A86-4F40-8D82-1BB6506513CB}" destId="{D8E3705A-BDA3-413C-8872-389C02202883}" srcOrd="1" destOrd="0" presId="urn:microsoft.com/office/officeart/2005/8/layout/hierarchy4"/>
    <dgm:cxn modelId="{49A4FB56-8220-4C85-BDB3-AA4839118D1E}" type="presParOf" srcId="{61C4D22F-2F0E-4E52-8B8B-8A0F3E438CBF}" destId="{35404E33-580D-4A0F-9411-822BDCA5BF60}" srcOrd="3" destOrd="0" presId="urn:microsoft.com/office/officeart/2005/8/layout/hierarchy4"/>
    <dgm:cxn modelId="{B3333C07-8262-453B-95CC-1C3AE474B240}" type="presParOf" srcId="{61C4D22F-2F0E-4E52-8B8B-8A0F3E438CBF}" destId="{38C902FB-80D8-4193-96BD-74CAB011B4F8}" srcOrd="4" destOrd="0" presId="urn:microsoft.com/office/officeart/2005/8/layout/hierarchy4"/>
    <dgm:cxn modelId="{4E588EFD-6DF1-46E7-8739-728E9C54EE50}" type="presParOf" srcId="{38C902FB-80D8-4193-96BD-74CAB011B4F8}" destId="{B3499B8D-96CC-42B1-95B8-837103A3801F}" srcOrd="0" destOrd="0" presId="urn:microsoft.com/office/officeart/2005/8/layout/hierarchy4"/>
    <dgm:cxn modelId="{E306A828-7C47-496D-B9FF-BB978960EE74}" type="presParOf" srcId="{38C902FB-80D8-4193-96BD-74CAB011B4F8}" destId="{53C024F5-A402-4847-80F5-E26DA05737E7}" srcOrd="1" destOrd="0" presId="urn:microsoft.com/office/officeart/2005/8/layout/hierarchy4"/>
    <dgm:cxn modelId="{C7EDCBA8-E88F-42B0-A6C3-59C429F66D6B}" type="presParOf" srcId="{D1D58DDF-DDBE-4B06-B16F-63F8E05A30C4}" destId="{693E2F4D-A5DE-4F61-816B-1BA82C3C32E6}" srcOrd="1" destOrd="0" presId="urn:microsoft.com/office/officeart/2005/8/layout/hierarchy4"/>
    <dgm:cxn modelId="{EFCB14C9-366D-41AE-800B-D9E2EB37A2F0}" type="presParOf" srcId="{D1D58DDF-DDBE-4B06-B16F-63F8E05A30C4}" destId="{0116B452-0D31-4684-B33B-B74E82AAD696}" srcOrd="2" destOrd="0" presId="urn:microsoft.com/office/officeart/2005/8/layout/hierarchy4"/>
    <dgm:cxn modelId="{D978F2CD-5A7B-446E-A0AB-1E5C543A80BF}" type="presParOf" srcId="{0116B452-0D31-4684-B33B-B74E82AAD696}" destId="{A6639E6A-8DE8-4408-BB40-D05F63982D27}" srcOrd="0" destOrd="0" presId="urn:microsoft.com/office/officeart/2005/8/layout/hierarchy4"/>
    <dgm:cxn modelId="{FFAC2A6B-BBF4-4062-BC04-2749884A02D6}" type="presParOf" srcId="{0116B452-0D31-4684-B33B-B74E82AAD696}" destId="{AE642371-AFC5-42D8-96AB-CC2FB5FE2CCC}" srcOrd="1" destOrd="0" presId="urn:microsoft.com/office/officeart/2005/8/layout/hierarchy4"/>
    <dgm:cxn modelId="{E6F7D571-7ED8-46C4-83C8-9B3C844D4C7D}" type="presParOf" srcId="{0116B452-0D31-4684-B33B-B74E82AAD696}" destId="{FE974D81-2471-4143-8B2F-C3A03FDB5663}" srcOrd="2" destOrd="0" presId="urn:microsoft.com/office/officeart/2005/8/layout/hierarchy4"/>
    <dgm:cxn modelId="{55EA6040-76D4-427A-A5B3-F9FBA2620948}" type="presParOf" srcId="{FE974D81-2471-4143-8B2F-C3A03FDB5663}" destId="{5A4E80E8-829D-45B4-9FC3-8C7ED859A5BA}" srcOrd="0" destOrd="0" presId="urn:microsoft.com/office/officeart/2005/8/layout/hierarchy4"/>
    <dgm:cxn modelId="{4B95E1E1-CD34-47F6-96D5-85415C29A240}" type="presParOf" srcId="{5A4E80E8-829D-45B4-9FC3-8C7ED859A5BA}" destId="{3EA2F84D-5065-4B84-843D-8EC626851DB1}" srcOrd="0" destOrd="0" presId="urn:microsoft.com/office/officeart/2005/8/layout/hierarchy4"/>
    <dgm:cxn modelId="{C431E8F0-13F7-4ECE-9C60-E1E87A368D61}" type="presParOf" srcId="{5A4E80E8-829D-45B4-9FC3-8C7ED859A5BA}" destId="{4496328C-9F56-4DD8-A58A-2A4C6A0DA62B}" srcOrd="1" destOrd="0" presId="urn:microsoft.com/office/officeart/2005/8/layout/hierarchy4"/>
    <dgm:cxn modelId="{01C9D5E5-3EEA-4625-AA08-70517FF3A7C3}" type="presParOf" srcId="{FE974D81-2471-4143-8B2F-C3A03FDB5663}" destId="{DD4D33B3-BBEE-44E9-BC50-09E6CF606C89}" srcOrd="1" destOrd="0" presId="urn:microsoft.com/office/officeart/2005/8/layout/hierarchy4"/>
    <dgm:cxn modelId="{C92D545B-C4C5-4991-967C-68D80FC38D55}" type="presParOf" srcId="{FE974D81-2471-4143-8B2F-C3A03FDB5663}" destId="{E5CA929F-EFD1-4F87-9CE5-92997426E668}" srcOrd="2" destOrd="0" presId="urn:microsoft.com/office/officeart/2005/8/layout/hierarchy4"/>
    <dgm:cxn modelId="{7787D310-7F95-4F93-B013-3518DE9731E4}" type="presParOf" srcId="{E5CA929F-EFD1-4F87-9CE5-92997426E668}" destId="{CCFFC42C-7269-49D8-853C-75186A16B1D3}" srcOrd="0" destOrd="0" presId="urn:microsoft.com/office/officeart/2005/8/layout/hierarchy4"/>
    <dgm:cxn modelId="{5BD5E047-7ECC-46F7-8251-7569BD8E2BD5}" type="presParOf" srcId="{E5CA929F-EFD1-4F87-9CE5-92997426E668}" destId="{6614C6FF-5CB4-4C14-BA0B-BDF49D180CEC}" srcOrd="1" destOrd="0" presId="urn:microsoft.com/office/officeart/2005/8/layout/hierarchy4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34863D-161D-454D-9391-4160AF2149FD}" type="doc">
      <dgm:prSet loTypeId="urn:microsoft.com/office/officeart/2005/8/layout/vList6" loCatId="list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B0646B9-4F13-4AA5-9883-34E22ABF3CA5}">
      <dgm:prSet phldrT="[Текст]" custT="1"/>
      <dgm:spPr>
        <a:solidFill>
          <a:srgbClr val="C0504D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kumimoji="0" lang="ru-RU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rPr>
            <a:t>Жилищно-коммунальное</a:t>
          </a:r>
          <a:r>
            <a:rPr kumimoji="0" lang="ru-RU" sz="2000" b="0" i="0" u="none" strike="noStrike" cap="none" spc="0" normalizeH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rPr>
            <a:t> хозяйство</a:t>
          </a:r>
          <a:r>
            <a:rPr kumimoji="0" lang="ru-RU" sz="2000" b="0" i="0" u="none" strike="noStrike" cap="none" spc="0" normalizeH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rPr>
            <a:t>, благо-устройство</a:t>
          </a:r>
          <a:endParaRPr lang="ru-RU" sz="2000" dirty="0"/>
        </a:p>
      </dgm:t>
    </dgm:pt>
    <dgm:pt modelId="{1C545143-1208-4EC1-96D3-D33045638283}" type="parTrans" cxnId="{34A4BC4F-EB17-4B1B-A3DD-8013FC0DC5E8}">
      <dgm:prSet/>
      <dgm:spPr/>
      <dgm:t>
        <a:bodyPr/>
        <a:lstStyle/>
        <a:p>
          <a:endParaRPr lang="ru-RU"/>
        </a:p>
      </dgm:t>
    </dgm:pt>
    <dgm:pt modelId="{C699BF5B-FB95-493D-9B83-92A4B39E9387}" type="sibTrans" cxnId="{34A4BC4F-EB17-4B1B-A3DD-8013FC0DC5E8}">
      <dgm:prSet/>
      <dgm:spPr/>
      <dgm:t>
        <a:bodyPr/>
        <a:lstStyle/>
        <a:p>
          <a:endParaRPr lang="ru-RU"/>
        </a:p>
      </dgm:t>
    </dgm:pt>
    <dgm:pt modelId="{540EB3B8-24E3-4D72-BE8F-6D9003698206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kumimoji="0" lang="ru-RU" sz="14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rPr>
            <a:t>Субсидирование ЖК услуг населению</a:t>
          </a:r>
          <a:endParaRPr lang="ru-RU" sz="1400" b="0" dirty="0">
            <a:latin typeface="+mn-lt"/>
          </a:endParaRPr>
        </a:p>
      </dgm:t>
    </dgm:pt>
    <dgm:pt modelId="{2006D14D-2EA9-46D5-A8D5-0339D7510CF5}" type="parTrans" cxnId="{339F7D5E-2C08-4360-A64A-C7AAE97301A9}">
      <dgm:prSet/>
      <dgm:spPr/>
      <dgm:t>
        <a:bodyPr/>
        <a:lstStyle/>
        <a:p>
          <a:endParaRPr lang="ru-RU"/>
        </a:p>
      </dgm:t>
    </dgm:pt>
    <dgm:pt modelId="{EA158B9D-F9FC-4901-9E4D-88A383057CAF}" type="sibTrans" cxnId="{339F7D5E-2C08-4360-A64A-C7AAE97301A9}">
      <dgm:prSet/>
      <dgm:spPr/>
      <dgm:t>
        <a:bodyPr/>
        <a:lstStyle/>
        <a:p>
          <a:endParaRPr lang="ru-RU"/>
        </a:p>
      </dgm:t>
    </dgm:pt>
    <dgm:pt modelId="{140E8A99-EF03-4F00-B7F8-70D57BD2009B}">
      <dgm:prSet phldrT="[Текст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2000" dirty="0"/>
            <a:t>Транспорт </a:t>
          </a:r>
        </a:p>
      </dgm:t>
    </dgm:pt>
    <dgm:pt modelId="{9713BFA7-FAB9-494B-91DD-C17777056A91}" type="parTrans" cxnId="{C77D07BA-3A21-4DE2-AC89-B1A13514B8BB}">
      <dgm:prSet/>
      <dgm:spPr/>
      <dgm:t>
        <a:bodyPr/>
        <a:lstStyle/>
        <a:p>
          <a:endParaRPr lang="ru-RU"/>
        </a:p>
      </dgm:t>
    </dgm:pt>
    <dgm:pt modelId="{8B51CC37-1B89-4544-8F8C-E870755E3258}" type="sibTrans" cxnId="{C77D07BA-3A21-4DE2-AC89-B1A13514B8BB}">
      <dgm:prSet/>
      <dgm:spPr/>
      <dgm:t>
        <a:bodyPr/>
        <a:lstStyle/>
        <a:p>
          <a:endParaRPr lang="ru-RU"/>
        </a:p>
      </dgm:t>
    </dgm:pt>
    <dgm:pt modelId="{CEA47847-B873-4A94-865C-43A30E731156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dirty="0"/>
            <a:t>Субсидирование затрат транспортных организаций </a:t>
          </a:r>
        </a:p>
      </dgm:t>
    </dgm:pt>
    <dgm:pt modelId="{9D8E0DA5-95DD-4A71-AE96-BFEF644A31A6}" type="parTrans" cxnId="{46FE25FD-6D45-4431-856C-20D02F533050}">
      <dgm:prSet/>
      <dgm:spPr/>
      <dgm:t>
        <a:bodyPr/>
        <a:lstStyle/>
        <a:p>
          <a:endParaRPr lang="ru-RU"/>
        </a:p>
      </dgm:t>
    </dgm:pt>
    <dgm:pt modelId="{D5A69F0D-3FEA-4D83-B05D-F722ED34AF38}" type="sibTrans" cxnId="{46FE25FD-6D45-4431-856C-20D02F533050}">
      <dgm:prSet/>
      <dgm:spPr/>
      <dgm:t>
        <a:bodyPr/>
        <a:lstStyle/>
        <a:p>
          <a:endParaRPr lang="ru-RU"/>
        </a:p>
      </dgm:t>
    </dgm:pt>
    <dgm:pt modelId="{91FBC8C9-772F-461A-B355-DECBB1D7FA5D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0" dirty="0">
              <a:latin typeface="+mn-lt"/>
            </a:rPr>
            <a:t>Текущий и капитальный ремонты жилфонда</a:t>
          </a:r>
        </a:p>
      </dgm:t>
    </dgm:pt>
    <dgm:pt modelId="{BA03D794-885B-41C0-8F3D-0B03133ED27B}" type="parTrans" cxnId="{D728F52C-4B8D-4501-8CEC-9C6DD357D3D6}">
      <dgm:prSet/>
      <dgm:spPr/>
      <dgm:t>
        <a:bodyPr/>
        <a:lstStyle/>
        <a:p>
          <a:endParaRPr lang="ru-RU"/>
        </a:p>
      </dgm:t>
    </dgm:pt>
    <dgm:pt modelId="{4AAD23F4-1F45-4144-8885-9DF49DFFDE28}" type="sibTrans" cxnId="{D728F52C-4B8D-4501-8CEC-9C6DD357D3D6}">
      <dgm:prSet/>
      <dgm:spPr/>
      <dgm:t>
        <a:bodyPr/>
        <a:lstStyle/>
        <a:p>
          <a:endParaRPr lang="ru-RU"/>
        </a:p>
      </dgm:t>
    </dgm:pt>
    <dgm:pt modelId="{B78AF8DE-2F32-4DA4-B9E2-62C5B0855A53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kumimoji="0" lang="ru-RU" sz="14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rPr>
            <a:t>Содержание и ремонт объектов благоустройства, улично-дорожной сети, мостов и путепроводов, придомовой территории,</a:t>
          </a:r>
          <a:r>
            <a:rPr kumimoji="0" lang="ru-RU" sz="1400" b="0" i="0" u="none" strike="noStrike" cap="none" spc="0" normalizeH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rPr>
            <a:t> уличного освещения и т.д.</a:t>
          </a:r>
          <a:endParaRPr lang="ru-RU" sz="1400" b="0" dirty="0">
            <a:latin typeface="+mn-lt"/>
          </a:endParaRPr>
        </a:p>
      </dgm:t>
    </dgm:pt>
    <dgm:pt modelId="{2C00CF3E-DBF1-44DD-9F0B-BB8DAD3F8633}" type="parTrans" cxnId="{89F71168-1A41-46B4-BB34-981A2F6EFC1F}">
      <dgm:prSet/>
      <dgm:spPr/>
      <dgm:t>
        <a:bodyPr/>
        <a:lstStyle/>
        <a:p>
          <a:endParaRPr lang="ru-RU"/>
        </a:p>
      </dgm:t>
    </dgm:pt>
    <dgm:pt modelId="{8211234F-20BD-4396-9AEC-B561BFFDF23D}" type="sibTrans" cxnId="{89F71168-1A41-46B4-BB34-981A2F6EFC1F}">
      <dgm:prSet/>
      <dgm:spPr/>
      <dgm:t>
        <a:bodyPr/>
        <a:lstStyle/>
        <a:p>
          <a:endParaRPr lang="ru-RU"/>
        </a:p>
      </dgm:t>
    </dgm:pt>
    <dgm:pt modelId="{FE1B5366-061A-4C2A-926A-A76BDFBF1B72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dirty="0"/>
            <a:t>Оплата услуг оператора перевозок</a:t>
          </a:r>
        </a:p>
      </dgm:t>
    </dgm:pt>
    <dgm:pt modelId="{647230E8-B0C0-46BB-A737-98AEE5FFAE76}" type="parTrans" cxnId="{EF461F20-72B5-4B19-9BD7-C66B7C5B7B6B}">
      <dgm:prSet/>
      <dgm:spPr/>
      <dgm:t>
        <a:bodyPr/>
        <a:lstStyle/>
        <a:p>
          <a:endParaRPr lang="ru-RU"/>
        </a:p>
      </dgm:t>
    </dgm:pt>
    <dgm:pt modelId="{622B4BAA-8A7F-4AAB-9293-9CC557A3CDFB}" type="sibTrans" cxnId="{EF461F20-72B5-4B19-9BD7-C66B7C5B7B6B}">
      <dgm:prSet/>
      <dgm:spPr/>
      <dgm:t>
        <a:bodyPr/>
        <a:lstStyle/>
        <a:p>
          <a:endParaRPr lang="ru-RU"/>
        </a:p>
      </dgm:t>
    </dgm:pt>
    <dgm:pt modelId="{F287C42C-6709-4B3E-BD74-215F93FF3761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0" dirty="0">
              <a:latin typeface="+mn-lt"/>
            </a:rPr>
            <a:t> Льготы по плате за ЖК услуги</a:t>
          </a:r>
        </a:p>
      </dgm:t>
    </dgm:pt>
    <dgm:pt modelId="{EE0404DB-EE82-460E-A114-1DF6A65BDB04}" type="parTrans" cxnId="{CB762834-515F-4662-BC7F-AA35A99A1A95}">
      <dgm:prSet/>
      <dgm:spPr/>
      <dgm:t>
        <a:bodyPr/>
        <a:lstStyle/>
        <a:p>
          <a:endParaRPr lang="ru-RU"/>
        </a:p>
      </dgm:t>
    </dgm:pt>
    <dgm:pt modelId="{0D0BE743-5FC2-43CB-AF5A-98A75C47DFA1}" type="sibTrans" cxnId="{CB762834-515F-4662-BC7F-AA35A99A1A95}">
      <dgm:prSet/>
      <dgm:spPr/>
      <dgm:t>
        <a:bodyPr/>
        <a:lstStyle/>
        <a:p>
          <a:endParaRPr lang="ru-RU"/>
        </a:p>
      </dgm:t>
    </dgm:pt>
    <dgm:pt modelId="{524FCEBC-4D10-4816-B556-70B4305C0284}">
      <dgm:prSet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b="0" dirty="0"/>
            <a:t>Удешевление стоимости</a:t>
          </a:r>
          <a:r>
            <a:rPr lang="ru-RU" sz="1600" b="0" i="1" dirty="0"/>
            <a:t> </a:t>
          </a:r>
          <a:r>
            <a:rPr lang="ru-RU" sz="1600" b="0" dirty="0"/>
            <a:t>твердых видов топлива, реализуемого населению</a:t>
          </a:r>
          <a:endParaRPr lang="ru-RU" sz="1600" dirty="0"/>
        </a:p>
      </dgm:t>
    </dgm:pt>
    <dgm:pt modelId="{09EB1A35-B132-4B53-9405-A8FC50926F24}" type="parTrans" cxnId="{3FB324FA-1E54-4D91-A8C0-8B5178D9716B}">
      <dgm:prSet/>
      <dgm:spPr/>
      <dgm:t>
        <a:bodyPr/>
        <a:lstStyle/>
        <a:p>
          <a:endParaRPr lang="ru-RU"/>
        </a:p>
      </dgm:t>
    </dgm:pt>
    <dgm:pt modelId="{9417D7EB-FAE0-41E1-8D17-5DF120EA97B0}" type="sibTrans" cxnId="{3FB324FA-1E54-4D91-A8C0-8B5178D9716B}">
      <dgm:prSet/>
      <dgm:spPr/>
      <dgm:t>
        <a:bodyPr/>
        <a:lstStyle/>
        <a:p>
          <a:endParaRPr lang="ru-RU"/>
        </a:p>
      </dgm:t>
    </dgm:pt>
    <dgm:pt modelId="{E63A95A3-7549-420C-8067-0395DEBC0906}">
      <dgm:prSet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 sz="1000" dirty="0"/>
        </a:p>
      </dgm:t>
    </dgm:pt>
    <dgm:pt modelId="{9A466F4C-6210-4025-86EA-5AC9B443ACCE}" type="parTrans" cxnId="{4C85F169-6D4F-46FC-A00F-974A55D477A1}">
      <dgm:prSet/>
      <dgm:spPr/>
      <dgm:t>
        <a:bodyPr/>
        <a:lstStyle/>
        <a:p>
          <a:endParaRPr lang="ru-RU"/>
        </a:p>
      </dgm:t>
    </dgm:pt>
    <dgm:pt modelId="{F24CC390-B05F-4DCA-8859-68697D226857}" type="sibTrans" cxnId="{4C85F169-6D4F-46FC-A00F-974A55D477A1}">
      <dgm:prSet/>
      <dgm:spPr/>
      <dgm:t>
        <a:bodyPr/>
        <a:lstStyle/>
        <a:p>
          <a:endParaRPr lang="ru-RU"/>
        </a:p>
      </dgm:t>
    </dgm:pt>
    <dgm:pt modelId="{70937667-82FA-41D6-9C4C-D5AC62583688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2000" dirty="0"/>
            <a:t>Топливо и энергетика</a:t>
          </a:r>
        </a:p>
      </dgm:t>
    </dgm:pt>
    <dgm:pt modelId="{8C74957F-4F47-47B4-9458-193D57B0C560}" type="sibTrans" cxnId="{7D58A372-6AD2-48DB-8758-DC1A6A6E4023}">
      <dgm:prSet/>
      <dgm:spPr/>
      <dgm:t>
        <a:bodyPr/>
        <a:lstStyle/>
        <a:p>
          <a:endParaRPr lang="ru-RU"/>
        </a:p>
      </dgm:t>
    </dgm:pt>
    <dgm:pt modelId="{B3988AB3-FA46-46D2-860F-D6F1B7D68637}" type="parTrans" cxnId="{7D58A372-6AD2-48DB-8758-DC1A6A6E4023}">
      <dgm:prSet/>
      <dgm:spPr/>
      <dgm:t>
        <a:bodyPr/>
        <a:lstStyle/>
        <a:p>
          <a:endParaRPr lang="ru-RU"/>
        </a:p>
      </dgm:t>
    </dgm:pt>
    <dgm:pt modelId="{268E91E3-1139-4706-981F-47DDA1B71ABC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 sz="1400" b="0" dirty="0">
            <a:latin typeface="+mn-lt"/>
          </a:endParaRPr>
        </a:p>
      </dgm:t>
    </dgm:pt>
    <dgm:pt modelId="{E7FFCEF4-00A1-4528-A2C1-E3E8E480FF54}" type="parTrans" cxnId="{C11179F9-F1BB-465B-9938-307A103B55DC}">
      <dgm:prSet/>
      <dgm:spPr/>
      <dgm:t>
        <a:bodyPr/>
        <a:lstStyle/>
        <a:p>
          <a:endParaRPr lang="ru-RU"/>
        </a:p>
      </dgm:t>
    </dgm:pt>
    <dgm:pt modelId="{24A48A46-B265-4FC4-B869-80F3132BBF9E}" type="sibTrans" cxnId="{C11179F9-F1BB-465B-9938-307A103B55DC}">
      <dgm:prSet/>
      <dgm:spPr/>
      <dgm:t>
        <a:bodyPr/>
        <a:lstStyle/>
        <a:p>
          <a:endParaRPr lang="ru-RU"/>
        </a:p>
      </dgm:t>
    </dgm:pt>
    <dgm:pt modelId="{83D42C0A-C8FE-482C-92E0-959541F827E2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 sz="1400" b="0" dirty="0">
            <a:latin typeface="+mn-lt"/>
          </a:endParaRPr>
        </a:p>
      </dgm:t>
    </dgm:pt>
    <dgm:pt modelId="{089F3887-AA84-4C5C-9659-4C6E2E8DE115}" type="parTrans" cxnId="{887B3FBB-8199-466C-BE9E-97AA5DBC1B8D}">
      <dgm:prSet/>
      <dgm:spPr/>
      <dgm:t>
        <a:bodyPr/>
        <a:lstStyle/>
        <a:p>
          <a:endParaRPr lang="ru-RU"/>
        </a:p>
      </dgm:t>
    </dgm:pt>
    <dgm:pt modelId="{155E8199-80D0-409F-A0A6-3A4BC5BEB8D8}" type="sibTrans" cxnId="{887B3FBB-8199-466C-BE9E-97AA5DBC1B8D}">
      <dgm:prSet/>
      <dgm:spPr/>
      <dgm:t>
        <a:bodyPr/>
        <a:lstStyle/>
        <a:p>
          <a:endParaRPr lang="ru-RU"/>
        </a:p>
      </dgm:t>
    </dgm:pt>
    <dgm:pt modelId="{5DBF6E1A-5600-41D1-8DAA-901C5B88A953}" type="pres">
      <dgm:prSet presAssocID="{DA34863D-161D-454D-9391-4160AF2149FD}" presName="Name0" presStyleCnt="0">
        <dgm:presLayoutVars>
          <dgm:dir/>
          <dgm:animLvl val="lvl"/>
          <dgm:resizeHandles/>
        </dgm:presLayoutVars>
      </dgm:prSet>
      <dgm:spPr/>
    </dgm:pt>
    <dgm:pt modelId="{CADC1997-EF82-4021-A9BB-71A230D21A1D}" type="pres">
      <dgm:prSet presAssocID="{AB0646B9-4F13-4AA5-9883-34E22ABF3CA5}" presName="linNode" presStyleCnt="0"/>
      <dgm:spPr/>
    </dgm:pt>
    <dgm:pt modelId="{0F892FF8-D132-49D1-8AB2-7187135D9FE6}" type="pres">
      <dgm:prSet presAssocID="{AB0646B9-4F13-4AA5-9883-34E22ABF3CA5}" presName="parentShp" presStyleLbl="node1" presStyleIdx="0" presStyleCnt="3" custScaleX="81156" custScaleY="118600" custLinFactNeighborX="-1340" custLinFactNeighborY="1798">
        <dgm:presLayoutVars>
          <dgm:bulletEnabled val="1"/>
        </dgm:presLayoutVars>
      </dgm:prSet>
      <dgm:spPr/>
    </dgm:pt>
    <dgm:pt modelId="{1B9CD2BF-4BEA-4867-8C08-36777ADF6DAD}" type="pres">
      <dgm:prSet presAssocID="{AB0646B9-4F13-4AA5-9883-34E22ABF3CA5}" presName="childShp" presStyleLbl="bgAccFollowNode1" presStyleIdx="0" presStyleCnt="3" custScaleX="113238" custScaleY="181190" custLinFactNeighborX="451" custLinFactNeighborY="4242">
        <dgm:presLayoutVars>
          <dgm:bulletEnabled val="1"/>
        </dgm:presLayoutVars>
      </dgm:prSet>
      <dgm:spPr/>
    </dgm:pt>
    <dgm:pt modelId="{BDBDBABD-5BAA-4C50-AFE1-29AFECFB2E7F}" type="pres">
      <dgm:prSet presAssocID="{C699BF5B-FB95-493D-9B83-92A4B39E9387}" presName="spacing" presStyleCnt="0"/>
      <dgm:spPr/>
    </dgm:pt>
    <dgm:pt modelId="{9535D3CB-21AA-474D-B791-690850C93360}" type="pres">
      <dgm:prSet presAssocID="{140E8A99-EF03-4F00-B7F8-70D57BD2009B}" presName="linNode" presStyleCnt="0"/>
      <dgm:spPr/>
    </dgm:pt>
    <dgm:pt modelId="{FED0D676-4C27-42FC-9373-A1C1194C290E}" type="pres">
      <dgm:prSet presAssocID="{140E8A99-EF03-4F00-B7F8-70D57BD2009B}" presName="parentShp" presStyleLbl="node1" presStyleIdx="1" presStyleCnt="3" custScaleX="64188" custScaleY="64237" custLinFactNeighborX="-3509" custLinFactNeighborY="-12296">
        <dgm:presLayoutVars>
          <dgm:bulletEnabled val="1"/>
        </dgm:presLayoutVars>
      </dgm:prSet>
      <dgm:spPr/>
    </dgm:pt>
    <dgm:pt modelId="{83C960C2-FBE0-4EFD-A63E-935BF44410D9}" type="pres">
      <dgm:prSet presAssocID="{140E8A99-EF03-4F00-B7F8-70D57BD2009B}" presName="childShp" presStyleLbl="bgAccFollowNode1" presStyleIdx="1" presStyleCnt="3" custScaleX="110480" custScaleY="72970" custLinFactNeighborX="1687" custLinFactNeighborY="-8759">
        <dgm:presLayoutVars>
          <dgm:bulletEnabled val="1"/>
        </dgm:presLayoutVars>
      </dgm:prSet>
      <dgm:spPr/>
    </dgm:pt>
    <dgm:pt modelId="{984ED0AD-DD40-4CB7-AD17-70BF4A9D6839}" type="pres">
      <dgm:prSet presAssocID="{8B51CC37-1B89-4544-8F8C-E870755E3258}" presName="spacing" presStyleCnt="0"/>
      <dgm:spPr/>
    </dgm:pt>
    <dgm:pt modelId="{8636EC67-CA1E-4079-AF4E-1A1E07A2E313}" type="pres">
      <dgm:prSet presAssocID="{70937667-82FA-41D6-9C4C-D5AC62583688}" presName="linNode" presStyleCnt="0"/>
      <dgm:spPr/>
    </dgm:pt>
    <dgm:pt modelId="{6FCB22D4-912D-4406-BC65-F8E317EBCDD5}" type="pres">
      <dgm:prSet presAssocID="{70937667-82FA-41D6-9C4C-D5AC62583688}" presName="parentShp" presStyleLbl="node1" presStyleIdx="2" presStyleCnt="3" custScaleX="63799" custScaleY="66261" custLinFactNeighborX="-2746" custLinFactNeighborY="-7489">
        <dgm:presLayoutVars>
          <dgm:bulletEnabled val="1"/>
        </dgm:presLayoutVars>
      </dgm:prSet>
      <dgm:spPr/>
    </dgm:pt>
    <dgm:pt modelId="{051B699F-3FB2-4A4C-8332-98C89E158AB8}" type="pres">
      <dgm:prSet presAssocID="{70937667-82FA-41D6-9C4C-D5AC62583688}" presName="childShp" presStyleLbl="bgAccFollowNode1" presStyleIdx="2" presStyleCnt="3" custScaleX="110628" custScaleY="82547" custLinFactNeighborX="-418" custLinFactNeighborY="-6966">
        <dgm:presLayoutVars>
          <dgm:bulletEnabled val="1"/>
        </dgm:presLayoutVars>
      </dgm:prSet>
      <dgm:spPr/>
    </dgm:pt>
  </dgm:ptLst>
  <dgm:cxnLst>
    <dgm:cxn modelId="{B22BC60F-A4C1-4C84-8016-298851AAD071}" type="presOf" srcId="{CEA47847-B873-4A94-865C-43A30E731156}" destId="{83C960C2-FBE0-4EFD-A63E-935BF44410D9}" srcOrd="0" destOrd="0" presId="urn:microsoft.com/office/officeart/2005/8/layout/vList6"/>
    <dgm:cxn modelId="{EF461F20-72B5-4B19-9BD7-C66B7C5B7B6B}" srcId="{140E8A99-EF03-4F00-B7F8-70D57BD2009B}" destId="{FE1B5366-061A-4C2A-926A-A76BDFBF1B72}" srcOrd="1" destOrd="0" parTransId="{647230E8-B0C0-46BB-A737-98AEE5FFAE76}" sibTransId="{622B4BAA-8A7F-4AAB-9293-9CC557A3CDFB}"/>
    <dgm:cxn modelId="{099D7922-4D8B-40A8-BC90-CBA3E334AC15}" type="presOf" srcId="{70937667-82FA-41D6-9C4C-D5AC62583688}" destId="{6FCB22D4-912D-4406-BC65-F8E317EBCDD5}" srcOrd="0" destOrd="0" presId="urn:microsoft.com/office/officeart/2005/8/layout/vList6"/>
    <dgm:cxn modelId="{A71B5423-D15C-407A-A68E-6FC93348A1D0}" type="presOf" srcId="{524FCEBC-4D10-4816-B556-70B4305C0284}" destId="{051B699F-3FB2-4A4C-8332-98C89E158AB8}" srcOrd="0" destOrd="1" presId="urn:microsoft.com/office/officeart/2005/8/layout/vList6"/>
    <dgm:cxn modelId="{1314BD25-A540-4D98-BE0E-B0AA34A06008}" type="presOf" srcId="{DA34863D-161D-454D-9391-4160AF2149FD}" destId="{5DBF6E1A-5600-41D1-8DAA-901C5B88A953}" srcOrd="0" destOrd="0" presId="urn:microsoft.com/office/officeart/2005/8/layout/vList6"/>
    <dgm:cxn modelId="{D728F52C-4B8D-4501-8CEC-9C6DD357D3D6}" srcId="{AB0646B9-4F13-4AA5-9883-34E22ABF3CA5}" destId="{91FBC8C9-772F-461A-B355-DECBB1D7FA5D}" srcOrd="4" destOrd="0" parTransId="{BA03D794-885B-41C0-8F3D-0B03133ED27B}" sibTransId="{4AAD23F4-1F45-4144-8885-9DF49DFFDE28}"/>
    <dgm:cxn modelId="{CB762834-515F-4662-BC7F-AA35A99A1A95}" srcId="{AB0646B9-4F13-4AA5-9883-34E22ABF3CA5}" destId="{F287C42C-6709-4B3E-BD74-215F93FF3761}" srcOrd="3" destOrd="0" parTransId="{EE0404DB-EE82-460E-A114-1DF6A65BDB04}" sibTransId="{0D0BE743-5FC2-43CB-AF5A-98A75C47DFA1}"/>
    <dgm:cxn modelId="{295A1335-0E21-4C29-A4F4-58D84CA5ED55}" type="presOf" srcId="{268E91E3-1139-4706-981F-47DDA1B71ABC}" destId="{1B9CD2BF-4BEA-4867-8C08-36777ADF6DAD}" srcOrd="0" destOrd="1" presId="urn:microsoft.com/office/officeart/2005/8/layout/vList6"/>
    <dgm:cxn modelId="{339F7D5E-2C08-4360-A64A-C7AAE97301A9}" srcId="{AB0646B9-4F13-4AA5-9883-34E22ABF3CA5}" destId="{540EB3B8-24E3-4D72-BE8F-6D9003698206}" srcOrd="2" destOrd="0" parTransId="{2006D14D-2EA9-46D5-A8D5-0339D7510CF5}" sibTransId="{EA158B9D-F9FC-4901-9E4D-88A383057CAF}"/>
    <dgm:cxn modelId="{3D993342-551B-46A0-AFE2-ABE9F01481BC}" type="presOf" srcId="{540EB3B8-24E3-4D72-BE8F-6D9003698206}" destId="{1B9CD2BF-4BEA-4867-8C08-36777ADF6DAD}" srcOrd="0" destOrd="2" presId="urn:microsoft.com/office/officeart/2005/8/layout/vList6"/>
    <dgm:cxn modelId="{89F71168-1A41-46B4-BB34-981A2F6EFC1F}" srcId="{AB0646B9-4F13-4AA5-9883-34E22ABF3CA5}" destId="{B78AF8DE-2F32-4DA4-B9E2-62C5B0855A53}" srcOrd="5" destOrd="0" parTransId="{2C00CF3E-DBF1-44DD-9F0B-BB8DAD3F8633}" sibTransId="{8211234F-20BD-4396-9AEC-B561BFFDF23D}"/>
    <dgm:cxn modelId="{520DDE48-D2E1-4B4C-872B-1F5E7BEE76A3}" type="presOf" srcId="{83D42C0A-C8FE-482C-92E0-959541F827E2}" destId="{1B9CD2BF-4BEA-4867-8C08-36777ADF6DAD}" srcOrd="0" destOrd="0" presId="urn:microsoft.com/office/officeart/2005/8/layout/vList6"/>
    <dgm:cxn modelId="{4C85F169-6D4F-46FC-A00F-974A55D477A1}" srcId="{70937667-82FA-41D6-9C4C-D5AC62583688}" destId="{E63A95A3-7549-420C-8067-0395DEBC0906}" srcOrd="0" destOrd="0" parTransId="{9A466F4C-6210-4025-86EA-5AC9B443ACCE}" sibTransId="{F24CC390-B05F-4DCA-8859-68697D226857}"/>
    <dgm:cxn modelId="{24C7124E-A206-49AF-A625-F38640698AC8}" type="presOf" srcId="{91FBC8C9-772F-461A-B355-DECBB1D7FA5D}" destId="{1B9CD2BF-4BEA-4867-8C08-36777ADF6DAD}" srcOrd="0" destOrd="4" presId="urn:microsoft.com/office/officeart/2005/8/layout/vList6"/>
    <dgm:cxn modelId="{34A4BC4F-EB17-4B1B-A3DD-8013FC0DC5E8}" srcId="{DA34863D-161D-454D-9391-4160AF2149FD}" destId="{AB0646B9-4F13-4AA5-9883-34E22ABF3CA5}" srcOrd="0" destOrd="0" parTransId="{1C545143-1208-4EC1-96D3-D33045638283}" sibTransId="{C699BF5B-FB95-493D-9B83-92A4B39E9387}"/>
    <dgm:cxn modelId="{7D58A372-6AD2-48DB-8758-DC1A6A6E4023}" srcId="{DA34863D-161D-454D-9391-4160AF2149FD}" destId="{70937667-82FA-41D6-9C4C-D5AC62583688}" srcOrd="2" destOrd="0" parTransId="{B3988AB3-FA46-46D2-860F-D6F1B7D68637}" sibTransId="{8C74957F-4F47-47B4-9458-193D57B0C560}"/>
    <dgm:cxn modelId="{83B9DE83-7F28-4E80-B923-CC5A5DEE485D}" type="presOf" srcId="{140E8A99-EF03-4F00-B7F8-70D57BD2009B}" destId="{FED0D676-4C27-42FC-9373-A1C1194C290E}" srcOrd="0" destOrd="0" presId="urn:microsoft.com/office/officeart/2005/8/layout/vList6"/>
    <dgm:cxn modelId="{9F0061A7-5151-4F8F-8E45-AB4D3DCE80E5}" type="presOf" srcId="{AB0646B9-4F13-4AA5-9883-34E22ABF3CA5}" destId="{0F892FF8-D132-49D1-8AB2-7187135D9FE6}" srcOrd="0" destOrd="0" presId="urn:microsoft.com/office/officeart/2005/8/layout/vList6"/>
    <dgm:cxn modelId="{336DABA7-72BF-4105-BC02-8CAFF0F12230}" type="presOf" srcId="{F287C42C-6709-4B3E-BD74-215F93FF3761}" destId="{1B9CD2BF-4BEA-4867-8C08-36777ADF6DAD}" srcOrd="0" destOrd="3" presId="urn:microsoft.com/office/officeart/2005/8/layout/vList6"/>
    <dgm:cxn modelId="{D411FEAC-1B9A-4C05-8F3A-1C9F8C9D4F1C}" type="presOf" srcId="{B78AF8DE-2F32-4DA4-B9E2-62C5B0855A53}" destId="{1B9CD2BF-4BEA-4867-8C08-36777ADF6DAD}" srcOrd="0" destOrd="5" presId="urn:microsoft.com/office/officeart/2005/8/layout/vList6"/>
    <dgm:cxn modelId="{C77D07BA-3A21-4DE2-AC89-B1A13514B8BB}" srcId="{DA34863D-161D-454D-9391-4160AF2149FD}" destId="{140E8A99-EF03-4F00-B7F8-70D57BD2009B}" srcOrd="1" destOrd="0" parTransId="{9713BFA7-FAB9-494B-91DD-C17777056A91}" sibTransId="{8B51CC37-1B89-4544-8F8C-E870755E3258}"/>
    <dgm:cxn modelId="{887B3FBB-8199-466C-BE9E-97AA5DBC1B8D}" srcId="{AB0646B9-4F13-4AA5-9883-34E22ABF3CA5}" destId="{83D42C0A-C8FE-482C-92E0-959541F827E2}" srcOrd="0" destOrd="0" parTransId="{089F3887-AA84-4C5C-9659-4C6E2E8DE115}" sibTransId="{155E8199-80D0-409F-A0A6-3A4BC5BEB8D8}"/>
    <dgm:cxn modelId="{8666E2BF-DDED-462B-AE54-CEDA5E10A2F7}" type="presOf" srcId="{FE1B5366-061A-4C2A-926A-A76BDFBF1B72}" destId="{83C960C2-FBE0-4EFD-A63E-935BF44410D9}" srcOrd="0" destOrd="1" presId="urn:microsoft.com/office/officeart/2005/8/layout/vList6"/>
    <dgm:cxn modelId="{9F8CD6E9-E934-4EBC-BDDE-205B470C9484}" type="presOf" srcId="{E63A95A3-7549-420C-8067-0395DEBC0906}" destId="{051B699F-3FB2-4A4C-8332-98C89E158AB8}" srcOrd="0" destOrd="0" presId="urn:microsoft.com/office/officeart/2005/8/layout/vList6"/>
    <dgm:cxn modelId="{C11179F9-F1BB-465B-9938-307A103B55DC}" srcId="{AB0646B9-4F13-4AA5-9883-34E22ABF3CA5}" destId="{268E91E3-1139-4706-981F-47DDA1B71ABC}" srcOrd="1" destOrd="0" parTransId="{E7FFCEF4-00A1-4528-A2C1-E3E8E480FF54}" sibTransId="{24A48A46-B265-4FC4-B869-80F3132BBF9E}"/>
    <dgm:cxn modelId="{3FB324FA-1E54-4D91-A8C0-8B5178D9716B}" srcId="{70937667-82FA-41D6-9C4C-D5AC62583688}" destId="{524FCEBC-4D10-4816-B556-70B4305C0284}" srcOrd="1" destOrd="0" parTransId="{09EB1A35-B132-4B53-9405-A8FC50926F24}" sibTransId="{9417D7EB-FAE0-41E1-8D17-5DF120EA97B0}"/>
    <dgm:cxn modelId="{46FE25FD-6D45-4431-856C-20D02F533050}" srcId="{140E8A99-EF03-4F00-B7F8-70D57BD2009B}" destId="{CEA47847-B873-4A94-865C-43A30E731156}" srcOrd="0" destOrd="0" parTransId="{9D8E0DA5-95DD-4A71-AE96-BFEF644A31A6}" sibTransId="{D5A69F0D-3FEA-4D83-B05D-F722ED34AF38}"/>
    <dgm:cxn modelId="{B15CA19D-A37E-485C-91B0-E086ACB64036}" type="presParOf" srcId="{5DBF6E1A-5600-41D1-8DAA-901C5B88A953}" destId="{CADC1997-EF82-4021-A9BB-71A230D21A1D}" srcOrd="0" destOrd="0" presId="urn:microsoft.com/office/officeart/2005/8/layout/vList6"/>
    <dgm:cxn modelId="{5228B192-F711-43D3-A5D0-BDF4449CE8B1}" type="presParOf" srcId="{CADC1997-EF82-4021-A9BB-71A230D21A1D}" destId="{0F892FF8-D132-49D1-8AB2-7187135D9FE6}" srcOrd="0" destOrd="0" presId="urn:microsoft.com/office/officeart/2005/8/layout/vList6"/>
    <dgm:cxn modelId="{41DD65D8-0269-4D19-9378-0E2C26253E51}" type="presParOf" srcId="{CADC1997-EF82-4021-A9BB-71A230D21A1D}" destId="{1B9CD2BF-4BEA-4867-8C08-36777ADF6DAD}" srcOrd="1" destOrd="0" presId="urn:microsoft.com/office/officeart/2005/8/layout/vList6"/>
    <dgm:cxn modelId="{B000B4CD-D885-4173-BD94-F04087BBB228}" type="presParOf" srcId="{5DBF6E1A-5600-41D1-8DAA-901C5B88A953}" destId="{BDBDBABD-5BAA-4C50-AFE1-29AFECFB2E7F}" srcOrd="1" destOrd="0" presId="urn:microsoft.com/office/officeart/2005/8/layout/vList6"/>
    <dgm:cxn modelId="{05066023-6236-4EE0-A989-CC312B509087}" type="presParOf" srcId="{5DBF6E1A-5600-41D1-8DAA-901C5B88A953}" destId="{9535D3CB-21AA-474D-B791-690850C93360}" srcOrd="2" destOrd="0" presId="urn:microsoft.com/office/officeart/2005/8/layout/vList6"/>
    <dgm:cxn modelId="{3EFEC982-6F66-48BC-B39D-A6C445B95340}" type="presParOf" srcId="{9535D3CB-21AA-474D-B791-690850C93360}" destId="{FED0D676-4C27-42FC-9373-A1C1194C290E}" srcOrd="0" destOrd="0" presId="urn:microsoft.com/office/officeart/2005/8/layout/vList6"/>
    <dgm:cxn modelId="{D0A75D30-AF78-4B2F-A30C-6C9AD45D1F31}" type="presParOf" srcId="{9535D3CB-21AA-474D-B791-690850C93360}" destId="{83C960C2-FBE0-4EFD-A63E-935BF44410D9}" srcOrd="1" destOrd="0" presId="urn:microsoft.com/office/officeart/2005/8/layout/vList6"/>
    <dgm:cxn modelId="{6E5CC5AD-70F9-4B36-91D8-E4CD870F5692}" type="presParOf" srcId="{5DBF6E1A-5600-41D1-8DAA-901C5B88A953}" destId="{984ED0AD-DD40-4CB7-AD17-70BF4A9D6839}" srcOrd="3" destOrd="0" presId="urn:microsoft.com/office/officeart/2005/8/layout/vList6"/>
    <dgm:cxn modelId="{04323766-B0EF-48BB-8361-F2A7E3C017DD}" type="presParOf" srcId="{5DBF6E1A-5600-41D1-8DAA-901C5B88A953}" destId="{8636EC67-CA1E-4079-AF4E-1A1E07A2E313}" srcOrd="4" destOrd="0" presId="urn:microsoft.com/office/officeart/2005/8/layout/vList6"/>
    <dgm:cxn modelId="{54AD061F-59A2-4FB7-A2A8-DBDB5BFFEF7C}" type="presParOf" srcId="{8636EC67-CA1E-4079-AF4E-1A1E07A2E313}" destId="{6FCB22D4-912D-4406-BC65-F8E317EBCDD5}" srcOrd="0" destOrd="0" presId="urn:microsoft.com/office/officeart/2005/8/layout/vList6"/>
    <dgm:cxn modelId="{D4327841-960B-4599-8CA5-23E6FA4472EC}" type="presParOf" srcId="{8636EC67-CA1E-4079-AF4E-1A1E07A2E313}" destId="{051B699F-3FB2-4A4C-8332-98C89E158AB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081A1-8E6A-46C3-BD7E-97036B8AA13C}">
      <dsp:nvSpPr>
        <dsp:cNvPr id="0" name=""/>
        <dsp:cNvSpPr/>
      </dsp:nvSpPr>
      <dsp:spPr>
        <a:xfrm>
          <a:off x="4196" y="1067"/>
          <a:ext cx="9135607" cy="1601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baseline="0" dirty="0">
              <a:latin typeface="Arial Cyr" panose="020B0604020202020204" pitchFamily="34" charset="0"/>
              <a:cs typeface="Arial Cyr" panose="020B0604020202020204" pitchFamily="34" charset="0"/>
            </a:rPr>
            <a:t>Межбюджетные трансферты</a:t>
          </a:r>
        </a:p>
        <a:p>
          <a:pPr marL="0" marR="0" lvl="0" indent="0" algn="ctr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b="1" kern="1200" baseline="0" dirty="0">
              <a:latin typeface="Arial Cyr" panose="020B0604020202020204" pitchFamily="34" charset="0"/>
              <a:cs typeface="Arial Cyr" panose="020B0604020202020204" pitchFamily="34" charset="0"/>
            </a:rPr>
            <a:t>(бюджетные средства, передаваемые из областного бюджета в бюджет города на безвозвратной и  безвозмездной основе)</a:t>
          </a:r>
          <a:r>
            <a:rPr lang="en-US" sz="1800" b="1" kern="1200" baseline="0" dirty="0">
              <a:latin typeface="Arial Cyr" panose="020B0604020202020204" pitchFamily="34" charset="0"/>
              <a:cs typeface="Arial Cyr" panose="020B0604020202020204" pitchFamily="34" charset="0"/>
            </a:rPr>
            <a:t> </a:t>
          </a:r>
          <a:r>
            <a:rPr lang="ru-RU" sz="1800" b="1" kern="1200" baseline="0" dirty="0">
              <a:latin typeface="Arial Cyr" panose="020B0604020202020204" pitchFamily="34" charset="0"/>
              <a:cs typeface="Arial Cyr" panose="020B0604020202020204" pitchFamily="34" charset="0"/>
            </a:rPr>
            <a:t>15,1 млн. рублей </a:t>
          </a:r>
          <a:endParaRPr lang="ru-RU" sz="1000" b="1" kern="1200" baseline="0" dirty="0">
            <a:latin typeface="Arial Cyr" panose="020B0604020202020204" pitchFamily="34" charset="0"/>
            <a:cs typeface="Arial Cyr" panose="020B0604020202020204" pitchFamily="34" charset="0"/>
          </a:endParaRPr>
        </a:p>
      </dsp:txBody>
      <dsp:txXfrm>
        <a:off x="51109" y="47980"/>
        <a:ext cx="9041781" cy="1507912"/>
      </dsp:txXfrm>
    </dsp:sp>
    <dsp:sp modelId="{0444309A-3567-4822-B796-C2FD0446D12A}">
      <dsp:nvSpPr>
        <dsp:cNvPr id="0" name=""/>
        <dsp:cNvSpPr/>
      </dsp:nvSpPr>
      <dsp:spPr>
        <a:xfrm>
          <a:off x="4" y="1700809"/>
          <a:ext cx="5258636" cy="13660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6000" rIns="68580" bIns="685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baseline="0" dirty="0">
              <a:latin typeface="Arial Cyr" pitchFamily="34" charset="0"/>
              <a:cs typeface="Arial Cyr" pitchFamily="34" charset="0"/>
            </a:rPr>
            <a:t>Субвенции (трансферт, передаваемый другому бюджету на осуществление целевых расходов) – 5,7 млн. рублей</a:t>
          </a:r>
        </a:p>
      </dsp:txBody>
      <dsp:txXfrm>
        <a:off x="40015" y="1740820"/>
        <a:ext cx="5178614" cy="1286044"/>
      </dsp:txXfrm>
    </dsp:sp>
    <dsp:sp modelId="{CF967887-08EE-4D3E-A8F7-A049943C7BED}">
      <dsp:nvSpPr>
        <dsp:cNvPr id="0" name=""/>
        <dsp:cNvSpPr/>
      </dsp:nvSpPr>
      <dsp:spPr>
        <a:xfrm>
          <a:off x="4" y="3212961"/>
          <a:ext cx="1773134" cy="33754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Arial Cyr" panose="020B0604020202020204" pitchFamily="34" charset="0"/>
              <a:cs typeface="Arial Cyr" panose="020B0604020202020204" pitchFamily="34" charset="0"/>
            </a:rPr>
            <a:t>Погашение долга органов местного управления и самоуправления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Arial Cyr" panose="020B0604020202020204" pitchFamily="34" charset="0"/>
              <a:cs typeface="Arial Cyr" panose="020B0604020202020204" pitchFamily="34" charset="0"/>
            </a:rPr>
            <a:t>– 0,9 млн. руб.</a:t>
          </a:r>
        </a:p>
      </dsp:txBody>
      <dsp:txXfrm>
        <a:off x="51937" y="3264894"/>
        <a:ext cx="1669268" cy="3271555"/>
      </dsp:txXfrm>
    </dsp:sp>
    <dsp:sp modelId="{D874679B-A85C-477B-A51E-13333E5CE44F}">
      <dsp:nvSpPr>
        <dsp:cNvPr id="0" name=""/>
        <dsp:cNvSpPr/>
      </dsp:nvSpPr>
      <dsp:spPr>
        <a:xfrm>
          <a:off x="1870808" y="3205704"/>
          <a:ext cx="1638232" cy="33754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Arial Cyr" panose="020B0604020202020204" pitchFamily="34" charset="0"/>
              <a:cs typeface="Arial Cyr" panose="020B0604020202020204" pitchFamily="34" charset="0"/>
            </a:rPr>
            <a:t>Финансирование текущего ремонта улично-дорожной сети – 2,4 млн. руб.</a:t>
          </a:r>
        </a:p>
      </dsp:txBody>
      <dsp:txXfrm>
        <a:off x="1918790" y="3253686"/>
        <a:ext cx="1542268" cy="3279457"/>
      </dsp:txXfrm>
    </dsp:sp>
    <dsp:sp modelId="{B3499B8D-96CC-42B1-95B8-837103A3801F}">
      <dsp:nvSpPr>
        <dsp:cNvPr id="0" name=""/>
        <dsp:cNvSpPr/>
      </dsp:nvSpPr>
      <dsp:spPr>
        <a:xfrm>
          <a:off x="3706882" y="3205704"/>
          <a:ext cx="1592532" cy="33754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Arial Cyr" panose="020B0604020202020204" pitchFamily="34" charset="0"/>
              <a:cs typeface="Arial Cyr" panose="020B0604020202020204" pitchFamily="34" charset="0"/>
            </a:rPr>
            <a:t>Ремонт кровель жилых домов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Arial Cyr" panose="020B0604020202020204" pitchFamily="34" charset="0"/>
              <a:cs typeface="Arial Cyr" panose="020B0604020202020204" pitchFamily="34" charset="0"/>
            </a:rPr>
            <a:t>– 2,4 млн. руб.</a:t>
          </a:r>
        </a:p>
      </dsp:txBody>
      <dsp:txXfrm>
        <a:off x="3753526" y="3252348"/>
        <a:ext cx="1499244" cy="3282133"/>
      </dsp:txXfrm>
    </dsp:sp>
    <dsp:sp modelId="{A6639E6A-8DE8-4408-BB40-D05F63982D27}">
      <dsp:nvSpPr>
        <dsp:cNvPr id="0" name=""/>
        <dsp:cNvSpPr/>
      </dsp:nvSpPr>
      <dsp:spPr>
        <a:xfrm>
          <a:off x="5401649" y="1743170"/>
          <a:ext cx="3742350" cy="13746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600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baseline="0" dirty="0">
              <a:latin typeface="Arial Cyr" panose="020B0604020202020204" pitchFamily="34" charset="0"/>
              <a:cs typeface="Arial Cyr" panose="020B0604020202020204" pitchFamily="34" charset="0"/>
            </a:rPr>
            <a:t>Иные межбюджетные трансферты из областного бюджета –  9,4 млн. руб</a:t>
          </a:r>
          <a:r>
            <a:rPr lang="ru-RU" sz="1800" kern="1200" baseline="0" dirty="0">
              <a:latin typeface="Arial Cyr" panose="020B0604020202020204" pitchFamily="34" charset="0"/>
              <a:cs typeface="Arial Cyr" panose="020B0604020202020204" pitchFamily="34" charset="0"/>
            </a:rPr>
            <a:t>.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baseline="0" dirty="0"/>
        </a:p>
      </dsp:txBody>
      <dsp:txXfrm>
        <a:off x="5441911" y="1783432"/>
        <a:ext cx="3661826" cy="1294116"/>
      </dsp:txXfrm>
    </dsp:sp>
    <dsp:sp modelId="{3EA2F84D-5065-4B84-843D-8EC626851DB1}">
      <dsp:nvSpPr>
        <dsp:cNvPr id="0" name=""/>
        <dsp:cNvSpPr/>
      </dsp:nvSpPr>
      <dsp:spPr>
        <a:xfrm>
          <a:off x="5515808" y="3212961"/>
          <a:ext cx="1690452" cy="33754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Arial Cyr" panose="020B0604020202020204" pitchFamily="34" charset="0"/>
              <a:cs typeface="Arial Cyr" panose="020B0604020202020204" pitchFamily="34" charset="0"/>
            </a:rPr>
            <a:t>Проектно-изыскательские и строительно-монтажные работы по мостовым сооружениям и путепроводам – 6,8 млн. руб.</a:t>
          </a:r>
        </a:p>
      </dsp:txBody>
      <dsp:txXfrm>
        <a:off x="5565320" y="3262473"/>
        <a:ext cx="1591428" cy="3276397"/>
      </dsp:txXfrm>
    </dsp:sp>
    <dsp:sp modelId="{CCFFC42C-7269-49D8-853C-75186A16B1D3}">
      <dsp:nvSpPr>
        <dsp:cNvPr id="0" name=""/>
        <dsp:cNvSpPr/>
      </dsp:nvSpPr>
      <dsp:spPr>
        <a:xfrm>
          <a:off x="7410150" y="3212961"/>
          <a:ext cx="1720052" cy="33754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Arial Cyr" panose="020B0604020202020204" pitchFamily="34" charset="0"/>
              <a:cs typeface="Arial Cyr" panose="020B0604020202020204" pitchFamily="34" charset="0"/>
            </a:rPr>
            <a:t>Капитальный ремонт, приобретение и замена лифтов жилищного фонда – 2,6 млн. руб.</a:t>
          </a:r>
        </a:p>
      </dsp:txBody>
      <dsp:txXfrm>
        <a:off x="7460529" y="3263340"/>
        <a:ext cx="1619294" cy="3274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CD2BF-4BEA-4867-8C08-36777ADF6DAD}">
      <dsp:nvSpPr>
        <dsp:cNvPr id="0" name=""/>
        <dsp:cNvSpPr/>
      </dsp:nvSpPr>
      <dsp:spPr>
        <a:xfrm>
          <a:off x="2418632" y="75249"/>
          <a:ext cx="5048827" cy="31813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rPr>
            <a:t>Субсидирование ЖК услуг населению</a:t>
          </a:r>
          <a:endParaRPr lang="ru-RU" sz="1400" b="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 dirty="0">
              <a:latin typeface="+mn-lt"/>
            </a:rPr>
            <a:t> Льготы по плате за ЖК услуги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 dirty="0">
              <a:latin typeface="+mn-lt"/>
            </a:rPr>
            <a:t>Текущий и капитальный ремонты жилфонда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rPr>
            <a:t>Содержание и ремонт объектов благоустройства, улично-дорожной сети, мостов и путепроводов, придомовой территории,</a:t>
          </a:r>
          <a:r>
            <a:rPr kumimoji="0" lang="ru-RU" sz="14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rPr>
            <a:t> уличного освещения и т.д.</a:t>
          </a:r>
          <a:endParaRPr lang="ru-RU" sz="1400" b="0" kern="1200" dirty="0">
            <a:latin typeface="+mn-lt"/>
          </a:endParaRPr>
        </a:p>
      </dsp:txBody>
      <dsp:txXfrm>
        <a:off x="2418632" y="472922"/>
        <a:ext cx="3855808" cy="2386038"/>
      </dsp:txXfrm>
    </dsp:sp>
    <dsp:sp modelId="{0F892FF8-D132-49D1-8AB2-7187135D9FE6}">
      <dsp:nvSpPr>
        <dsp:cNvPr id="0" name=""/>
        <dsp:cNvSpPr/>
      </dsp:nvSpPr>
      <dsp:spPr>
        <a:xfrm>
          <a:off x="0" y="581823"/>
          <a:ext cx="2412280" cy="2082411"/>
        </a:xfrm>
        <a:prstGeom prst="roundRect">
          <a:avLst/>
        </a:prstGeom>
        <a:solidFill>
          <a:srgbClr val="C0504D"/>
        </a:solidFill>
        <a:ln w="38100" cap="flat" cmpd="sng" algn="ctr">
          <a:solidFill>
            <a:schemeClr val="accent6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rPr>
            <a:t>Жилищно-коммунальное</a:t>
          </a:r>
          <a:r>
            <a:rPr kumimoji="0" lang="ru-RU" sz="20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rPr>
            <a:t> хозяйство</a:t>
          </a:r>
          <a:r>
            <a:rPr kumimoji="0" lang="ru-RU" sz="2000" b="0" i="0" u="none" strike="noStrike" kern="1200" cap="none" spc="0" normalizeH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rPr>
            <a:t>, благо-устройство</a:t>
          </a:r>
          <a:endParaRPr lang="ru-RU" sz="2000" kern="1200" dirty="0"/>
        </a:p>
      </dsp:txBody>
      <dsp:txXfrm>
        <a:off x="101655" y="683478"/>
        <a:ext cx="2208970" cy="1879101"/>
      </dsp:txXfrm>
    </dsp:sp>
    <dsp:sp modelId="{83C960C2-FBE0-4EFD-A63E-935BF44410D9}">
      <dsp:nvSpPr>
        <dsp:cNvPr id="0" name=""/>
        <dsp:cNvSpPr/>
      </dsp:nvSpPr>
      <dsp:spPr>
        <a:xfrm>
          <a:off x="2267748" y="3203941"/>
          <a:ext cx="4950029" cy="12812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Субсидирование затрат транспортных организаций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Оплата услуг оператора перевозок</a:t>
          </a:r>
        </a:p>
      </dsp:txBody>
      <dsp:txXfrm>
        <a:off x="2267748" y="3364094"/>
        <a:ext cx="4469569" cy="960921"/>
      </dsp:txXfrm>
    </dsp:sp>
    <dsp:sp modelId="{FED0D676-4C27-42FC-9373-A1C1194C290E}">
      <dsp:nvSpPr>
        <dsp:cNvPr id="0" name=""/>
        <dsp:cNvSpPr/>
      </dsp:nvSpPr>
      <dsp:spPr>
        <a:xfrm>
          <a:off x="142852" y="3218506"/>
          <a:ext cx="1917285" cy="112789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Транспорт </a:t>
          </a:r>
        </a:p>
      </dsp:txBody>
      <dsp:txXfrm>
        <a:off x="197911" y="3273565"/>
        <a:ext cx="1807167" cy="1017773"/>
      </dsp:txXfrm>
    </dsp:sp>
    <dsp:sp modelId="{051B699F-3FB2-4A4C-8332-98C89E158AB8}">
      <dsp:nvSpPr>
        <dsp:cNvPr id="0" name=""/>
        <dsp:cNvSpPr/>
      </dsp:nvSpPr>
      <dsp:spPr>
        <a:xfrm>
          <a:off x="2195746" y="4692234"/>
          <a:ext cx="4956660" cy="14493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0" kern="1200" dirty="0"/>
            <a:t>Удешевление стоимости</a:t>
          </a:r>
          <a:r>
            <a:rPr lang="ru-RU" sz="1600" b="0" i="1" kern="1200" dirty="0"/>
            <a:t> </a:t>
          </a:r>
          <a:r>
            <a:rPr lang="ru-RU" sz="1600" b="0" kern="1200" dirty="0"/>
            <a:t>твердых видов топлива, реализуемого населению</a:t>
          </a:r>
          <a:endParaRPr lang="ru-RU" sz="1600" kern="1200" dirty="0"/>
        </a:p>
      </dsp:txBody>
      <dsp:txXfrm>
        <a:off x="2195746" y="4873407"/>
        <a:ext cx="4413141" cy="1087037"/>
      </dsp:txXfrm>
    </dsp:sp>
    <dsp:sp modelId="{6FCB22D4-912D-4406-BC65-F8E317EBCDD5}">
      <dsp:nvSpPr>
        <dsp:cNvPr id="0" name=""/>
        <dsp:cNvSpPr/>
      </dsp:nvSpPr>
      <dsp:spPr>
        <a:xfrm>
          <a:off x="179532" y="4826028"/>
          <a:ext cx="1905665" cy="116342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Топливо и энергетика</a:t>
          </a:r>
        </a:p>
      </dsp:txBody>
      <dsp:txXfrm>
        <a:off x="236326" y="4882822"/>
        <a:ext cx="1792077" cy="1049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0.8961</cdr:y>
    </cdr:from>
    <cdr:to>
      <cdr:x>0.38524</cdr:x>
      <cdr:y>0.98821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0" y="4968552"/>
          <a:ext cx="3384324" cy="510715"/>
        </a:xfrm>
        <a:prstGeom xmlns:a="http://schemas.openxmlformats.org/drawingml/2006/main" prst="roundRect">
          <a:avLst/>
        </a:prstGeom>
        <a:solidFill xmlns:a="http://schemas.openxmlformats.org/drawingml/2006/main">
          <a:srgbClr val="92B1D6"/>
        </a:solidFill>
        <a:ln xmlns:a="http://schemas.openxmlformats.org/drawingml/2006/main">
          <a:solidFill>
            <a:srgbClr val="A8C0DC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b="1" i="1" dirty="0"/>
            <a:t>       Всего  </a:t>
          </a:r>
          <a:r>
            <a:rPr lang="ru-RU" sz="2000" b="1" i="1" dirty="0"/>
            <a:t>823,3</a:t>
          </a:r>
          <a:r>
            <a:rPr lang="en-US" sz="1800" b="1" i="1" dirty="0"/>
            <a:t> </a:t>
          </a:r>
          <a:r>
            <a:rPr lang="ru-RU" sz="1800" b="1" i="1" dirty="0"/>
            <a:t>млн. руб.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3251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00CB1-180E-4166-AD74-C5AEABF2AFDA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498" y="4705355"/>
            <a:ext cx="542798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3251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20648-5E96-4106-BD6B-2A0A854362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8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0648-5E96-4106-BD6B-2A0A854362F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8BC20E-7DCD-4D7A-A78A-7CC8E3163B7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58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 Linotype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ED6654-B220-4791-B923-A148C7447D3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 Linotype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 Linotype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4EFE6E-161C-4D8D-9455-4BF3781DFFCB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12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 Linotype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1F279-31FA-4834-B559-BFF658469C9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 Linotype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 Linotype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430F47-CA1B-4D85-B95D-4C86184E480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26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 Linotype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6E4E05-C79B-45B4-96E4-D627AFB3E32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 Linotype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 Linotype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EB0C0D-4638-4CD0-9433-37D329C5ABD4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83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 Linotype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10A4EA-09C1-4E30-8957-C5B964E3A20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 Linotype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 Linotype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6EA08B-DAAA-4D4A-930F-C02667E63608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68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 Linotype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77596B-BF6F-491F-A100-7C1C39014FE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 Linotype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 Linotype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C32776-1D79-43F2-AFD7-1F627D7162F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764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 Linotype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EC2CEE-A0A7-4846-A5C3-D1267EE25E4C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 Linotype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 Linotype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D3C373-93DC-4E9B-8B51-467D3832AB75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583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 Linotype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AC7393-4418-48C4-94C7-E19A6C394F0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 Linotype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 Linotype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C670D1-4D56-4FFF-9A04-46316371EC2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32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 Linotype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BD2B56-992B-4521-A93B-E3DA2547559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 Linotype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 Linotype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6567C-91D2-4756-8FC2-38DD64D623C8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13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 Linotype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B54FC8-5C6B-455F-95AE-9486F694EFA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 Linotype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 Linotype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2F643F-AF17-4D49-846B-BF98C9D1D575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84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 Linotype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55F584-E470-4431-A595-C42FE063D19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 Linotype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 Linotype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A11DD9-6418-4AE4-8002-2513B3AD2CB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20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 Linotype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7B8DBC-ED60-43D5-9FAF-DC79892FD75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 Linotype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 Linotype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F0D0E8-1CC1-4530-B347-37B0B896AD53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00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F970AB-FD19-47DB-BF34-CEDAC99A01C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6D20B-B289-45CF-84F6-D2B6655F664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32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2015"/>
            <a:ext cx="8646939" cy="1296144"/>
          </a:xfrm>
        </p:spPr>
        <p:txBody>
          <a:bodyPr>
            <a:noAutofit/>
          </a:bodyPr>
          <a:lstStyle/>
          <a:p>
            <a:r>
              <a:rPr lang="ru-RU" sz="3400" b="1" dirty="0">
                <a:solidFill>
                  <a:schemeClr val="accent6">
                    <a:lumMod val="50000"/>
                  </a:schemeClr>
                </a:solidFill>
                <a:latin typeface="Arial Cyr" pitchFamily="34" charset="0"/>
                <a:ea typeface="GungsuhChe" pitchFamily="49" charset="-127"/>
                <a:cs typeface="Arial Cyr" pitchFamily="34" charset="0"/>
              </a:rPr>
              <a:t>Бюджет г. Витебска</a:t>
            </a: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  <a:latin typeface="Arial Cyr" pitchFamily="34" charset="0"/>
                <a:ea typeface="GungsuhChe" pitchFamily="49" charset="-127"/>
                <a:cs typeface="Arial Cyr" pitchFamily="34" charset="0"/>
              </a:rPr>
              <a:t> </a:t>
            </a:r>
            <a:r>
              <a:rPr lang="ru-RU" sz="3400" b="1" dirty="0">
                <a:solidFill>
                  <a:schemeClr val="accent6">
                    <a:lumMod val="50000"/>
                  </a:schemeClr>
                </a:solidFill>
                <a:latin typeface="Arial Cyr" pitchFamily="34" charset="0"/>
                <a:ea typeface="GungsuhChe" pitchFamily="49" charset="-127"/>
                <a:cs typeface="Arial Cyr" pitchFamily="34" charset="0"/>
              </a:rPr>
              <a:t>на 20</a:t>
            </a: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  <a:latin typeface="Arial Cyr" pitchFamily="34" charset="0"/>
                <a:ea typeface="GungsuhChe" pitchFamily="49" charset="-127"/>
                <a:cs typeface="Arial Cyr" pitchFamily="34" charset="0"/>
              </a:rPr>
              <a:t>2</a:t>
            </a:r>
            <a:r>
              <a:rPr lang="ru-RU" sz="3400" b="1" dirty="0">
                <a:solidFill>
                  <a:schemeClr val="accent6">
                    <a:lumMod val="50000"/>
                  </a:schemeClr>
                </a:solidFill>
                <a:latin typeface="Arial Cyr" pitchFamily="34" charset="0"/>
                <a:ea typeface="GungsuhChe" pitchFamily="49" charset="-127"/>
                <a:cs typeface="Arial Cyr" pitchFamily="34" charset="0"/>
              </a:rPr>
              <a:t>6 год</a:t>
            </a: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  <a:latin typeface="Arial Cyr" pitchFamily="34" charset="0"/>
                <a:ea typeface="GungsuhChe" pitchFamily="49" charset="-127"/>
                <a:cs typeface="Arial Cyr" pitchFamily="34" charset="0"/>
              </a:rPr>
              <a:t>             </a:t>
            </a:r>
            <a:r>
              <a:rPr lang="ru-RU" sz="3400" b="1" dirty="0">
                <a:solidFill>
                  <a:schemeClr val="accent6">
                    <a:lumMod val="50000"/>
                  </a:schemeClr>
                </a:solidFill>
                <a:latin typeface="Arial Cyr" pitchFamily="34" charset="0"/>
                <a:ea typeface="GungsuhChe" pitchFamily="49" charset="-127"/>
                <a:cs typeface="Arial Cyr" pitchFamily="34" charset="0"/>
              </a:rPr>
              <a:t>  для граждан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727" y="1274548"/>
            <a:ext cx="3155131" cy="1688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FC1D1A-2140-4CF2-9351-D33C849E2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494" y="5084791"/>
            <a:ext cx="3164008" cy="1744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F4255C-1E09-4195-9974-B251A4342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8850" y="3128661"/>
            <a:ext cx="3164009" cy="1744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DB319C-0298-4B30-BA35-0BF44AE569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687" y="5084791"/>
            <a:ext cx="2783979" cy="1745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5265A92-C228-43B3-B965-CFDBC7BDE5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7841" y="1264595"/>
            <a:ext cx="2902614" cy="1707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CC20EEA-BA69-42C9-9299-983F697A7C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40" y="3142414"/>
            <a:ext cx="2926160" cy="1717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390A4D4-5653-4760-830B-D33AD127AE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7" y="5058797"/>
            <a:ext cx="2708361" cy="1799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1D9D5A7-35AE-4A5C-9DDA-F5986D86C9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26" y="3151425"/>
            <a:ext cx="2798473" cy="1764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A324FC1-FC3C-4B91-BD77-522D083EBF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546" y="1254643"/>
            <a:ext cx="2798473" cy="1707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26231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Блок-схема: решение 55"/>
          <p:cNvSpPr/>
          <p:nvPr/>
        </p:nvSpPr>
        <p:spPr>
          <a:xfrm>
            <a:off x="4857752" y="5286388"/>
            <a:ext cx="1571636" cy="1071570"/>
          </a:xfrm>
          <a:prstGeom prst="flowChartDecisi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Блок-схема: решение 41"/>
          <p:cNvSpPr/>
          <p:nvPr/>
        </p:nvSpPr>
        <p:spPr>
          <a:xfrm>
            <a:off x="4857752" y="4357694"/>
            <a:ext cx="1571636" cy="1071570"/>
          </a:xfrm>
          <a:prstGeom prst="flowChartDecisi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214422"/>
          </a:xfrm>
        </p:spPr>
        <p:txBody>
          <a:bodyPr/>
          <a:lstStyle/>
          <a:p>
            <a:r>
              <a:rPr lang="ru-RU" sz="2500" b="1" i="1" dirty="0">
                <a:solidFill>
                  <a:schemeClr val="accent1">
                    <a:lumMod val="50000"/>
                  </a:schemeClr>
                </a:solidFill>
              </a:rPr>
              <a:t>Экономическая классификация бюджета города Витебска</a:t>
            </a:r>
            <a:br>
              <a:rPr lang="ru-RU" sz="25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500" b="1" i="1" dirty="0">
                <a:solidFill>
                  <a:schemeClr val="accent1">
                    <a:lumMod val="50000"/>
                  </a:schemeClr>
                </a:solidFill>
              </a:rPr>
              <a:t>Всего расходов – </a:t>
            </a:r>
            <a:r>
              <a:rPr lang="ru-RU" sz="2500" b="1" i="1" dirty="0">
                <a:solidFill>
                  <a:schemeClr val="accent2">
                    <a:lumMod val="75000"/>
                  </a:schemeClr>
                </a:solidFill>
              </a:rPr>
              <a:t>823,3 млн. рублей, из них:</a:t>
            </a:r>
          </a:p>
        </p:txBody>
      </p:sp>
      <p:sp>
        <p:nvSpPr>
          <p:cNvPr id="43" name="Блок-схема: решение 42"/>
          <p:cNvSpPr/>
          <p:nvPr/>
        </p:nvSpPr>
        <p:spPr>
          <a:xfrm>
            <a:off x="4786314" y="3500438"/>
            <a:ext cx="1571636" cy="1071570"/>
          </a:xfrm>
          <a:prstGeom prst="flowChartDecisi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решение 43"/>
          <p:cNvSpPr/>
          <p:nvPr/>
        </p:nvSpPr>
        <p:spPr>
          <a:xfrm>
            <a:off x="4786314" y="2571744"/>
            <a:ext cx="1571636" cy="1071570"/>
          </a:xfrm>
          <a:prstGeom prst="flowChartDecisi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Блок-схема: решение 44"/>
          <p:cNvSpPr/>
          <p:nvPr/>
        </p:nvSpPr>
        <p:spPr>
          <a:xfrm>
            <a:off x="4786314" y="1643050"/>
            <a:ext cx="1571636" cy="1071570"/>
          </a:xfrm>
          <a:prstGeom prst="flowChartDecisi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Блок-схема: решение 45"/>
          <p:cNvSpPr/>
          <p:nvPr/>
        </p:nvSpPr>
        <p:spPr>
          <a:xfrm>
            <a:off x="428596" y="1714488"/>
            <a:ext cx="1571636" cy="1071570"/>
          </a:xfrm>
          <a:prstGeom prst="flowChartDecisi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425,0</a:t>
            </a:r>
          </a:p>
        </p:txBody>
      </p:sp>
      <p:sp>
        <p:nvSpPr>
          <p:cNvPr id="47" name="Блок-схема: решение 46"/>
          <p:cNvSpPr/>
          <p:nvPr/>
        </p:nvSpPr>
        <p:spPr>
          <a:xfrm>
            <a:off x="428596" y="2643182"/>
            <a:ext cx="1571636" cy="1071570"/>
          </a:xfrm>
          <a:prstGeom prst="flowChartDecisi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  95,7</a:t>
            </a:r>
          </a:p>
        </p:txBody>
      </p:sp>
      <p:sp>
        <p:nvSpPr>
          <p:cNvPr id="48" name="Блок-схема: решение 47"/>
          <p:cNvSpPr/>
          <p:nvPr/>
        </p:nvSpPr>
        <p:spPr>
          <a:xfrm>
            <a:off x="428596" y="3429000"/>
            <a:ext cx="1571636" cy="1071570"/>
          </a:xfrm>
          <a:prstGeom prst="flowChartDecisi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Блок-схема: решение 48"/>
          <p:cNvSpPr/>
          <p:nvPr/>
        </p:nvSpPr>
        <p:spPr>
          <a:xfrm>
            <a:off x="428596" y="4286256"/>
            <a:ext cx="1571636" cy="1071570"/>
          </a:xfrm>
          <a:prstGeom prst="flowChartDecisi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Блок-схема: решение 49"/>
          <p:cNvSpPr/>
          <p:nvPr/>
        </p:nvSpPr>
        <p:spPr>
          <a:xfrm>
            <a:off x="428596" y="5143512"/>
            <a:ext cx="1571636" cy="1071570"/>
          </a:xfrm>
          <a:prstGeom prst="flowChartDecisi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2143108" y="2000240"/>
            <a:ext cx="24459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Заработная плата                   с отчислениями </a:t>
            </a:r>
            <a:r>
              <a:rPr lang="ru-RU" b="1" i="1" dirty="0"/>
              <a:t>– </a:t>
            </a:r>
            <a:r>
              <a:rPr lang="ru-RU" b="1" i="1" dirty="0">
                <a:solidFill>
                  <a:schemeClr val="tx2"/>
                </a:solidFill>
              </a:rPr>
              <a:t>51,6%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071670" y="3000372"/>
            <a:ext cx="239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Субсидии – </a:t>
            </a:r>
            <a:r>
              <a:rPr lang="ru-RU" b="1" i="1" dirty="0">
                <a:solidFill>
                  <a:schemeClr val="tx2"/>
                </a:solidFill>
              </a:rPr>
              <a:t>11,7%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071670" y="3643314"/>
            <a:ext cx="28190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Содержание сооружений  благоустройства -</a:t>
            </a:r>
            <a:r>
              <a:rPr lang="ru-RU" b="1" i="1" dirty="0">
                <a:solidFill>
                  <a:schemeClr val="tx2"/>
                </a:solidFill>
              </a:rPr>
              <a:t>7,1%</a:t>
            </a:r>
            <a:endParaRPr lang="ru-RU" sz="1600" b="1" i="1" dirty="0">
              <a:solidFill>
                <a:schemeClr val="tx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71670" y="4643446"/>
            <a:ext cx="27860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Коммунальные услуги – </a:t>
            </a:r>
            <a:r>
              <a:rPr lang="ru-RU" b="1" i="1" dirty="0">
                <a:solidFill>
                  <a:schemeClr val="tx2"/>
                </a:solidFill>
              </a:rPr>
              <a:t>4,6%</a:t>
            </a:r>
            <a:endParaRPr lang="ru-RU" sz="1600" b="1" i="1" dirty="0">
              <a:solidFill>
                <a:schemeClr val="tx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071670" y="5429264"/>
            <a:ext cx="224818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Текущие трансферты населению – </a:t>
            </a:r>
            <a:r>
              <a:rPr lang="ru-RU" b="1" i="1" dirty="0">
                <a:solidFill>
                  <a:schemeClr val="tx2"/>
                </a:solidFill>
              </a:rPr>
              <a:t>4,1%</a:t>
            </a:r>
            <a:endParaRPr lang="ru-RU" sz="1400" b="1" i="1" dirty="0">
              <a:solidFill>
                <a:schemeClr val="tx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86512" y="200024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Продукты питания – </a:t>
            </a:r>
            <a:r>
              <a:rPr lang="ru-RU" b="1" i="1" dirty="0">
                <a:solidFill>
                  <a:schemeClr val="tx2"/>
                </a:solidFill>
              </a:rPr>
              <a:t>3,6%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357950" y="292893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Прочие расходы –</a:t>
            </a:r>
            <a:r>
              <a:rPr lang="ru-RU" b="1" i="1" dirty="0">
                <a:solidFill>
                  <a:schemeClr val="tx2"/>
                </a:solidFill>
              </a:rPr>
              <a:t>10,9%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357950" y="3786190"/>
            <a:ext cx="250033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Капитальные </a:t>
            </a:r>
          </a:p>
          <a:p>
            <a:r>
              <a:rPr lang="ru-RU" sz="1600" b="1" i="1" dirty="0"/>
              <a:t>расходы – </a:t>
            </a:r>
            <a:r>
              <a:rPr lang="ru-RU" b="1" i="1" dirty="0">
                <a:solidFill>
                  <a:schemeClr val="tx2"/>
                </a:solidFill>
              </a:rPr>
              <a:t>5,7%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429388" y="4572008"/>
            <a:ext cx="22145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Обслуживание ценных бумаг  - </a:t>
            </a:r>
            <a:r>
              <a:rPr lang="ru-RU" b="1" i="1" dirty="0">
                <a:solidFill>
                  <a:schemeClr val="tx2"/>
                </a:solidFill>
              </a:rPr>
              <a:t>0,2%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429388" y="5572140"/>
            <a:ext cx="23106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Лекарственные средства – </a:t>
            </a:r>
            <a:r>
              <a:rPr lang="ru-RU" b="1" i="1" dirty="0">
                <a:solidFill>
                  <a:schemeClr val="tx2"/>
                </a:solidFill>
              </a:rPr>
              <a:t>0,5%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85786" y="3786190"/>
            <a:ext cx="765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58,0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57224" y="4572008"/>
            <a:ext cx="753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37,7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57224" y="5500702"/>
            <a:ext cx="73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33,9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214942" y="2000240"/>
            <a:ext cx="73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30,0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214942" y="2928934"/>
            <a:ext cx="730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90,0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214942" y="38576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46,9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286380" y="4714884"/>
            <a:ext cx="763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1,9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86380" y="5643578"/>
            <a:ext cx="763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4,2</a:t>
            </a:r>
          </a:p>
        </p:txBody>
      </p:sp>
    </p:spTree>
    <p:extLst>
      <p:ext uri="{BB962C8B-B14F-4D97-AF65-F5344CB8AC3E}">
        <p14:creationId xmlns:p14="http://schemas.microsoft.com/office/powerpoint/2010/main" val="3823503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  <a:lumMod val="96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180513" cy="119675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flatTx/>
          </a:bodyPr>
          <a:lstStyle/>
          <a:p>
            <a:r>
              <a:rPr lang="ru-RU" sz="2500" b="1" dirty="0"/>
              <a:t>Экономическая структура расходов по отраслям социальной сферы в 2026 году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73946883"/>
              </p:ext>
            </p:extLst>
          </p:nvPr>
        </p:nvGraphicFramePr>
        <p:xfrm>
          <a:off x="-324544" y="1265070"/>
          <a:ext cx="9217024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0483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581268"/>
              </p:ext>
            </p:extLst>
          </p:nvPr>
        </p:nvGraphicFramePr>
        <p:xfrm>
          <a:off x="0" y="677080"/>
          <a:ext cx="9144000" cy="622569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549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НАИМЕНОВАНИЕ ИСТОЧНИКОВ</a:t>
                      </a: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Утверждено                            на 2026</a:t>
                      </a:r>
                      <a:r>
                        <a:rPr lang="ru-RU" sz="1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год</a:t>
                      </a: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004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200" b="1" i="0" u="none" strike="noStrike" dirty="0">
                          <a:effectLst/>
                          <a:latin typeface="Arial Cyr"/>
                        </a:rPr>
                        <a:t>Выплаты</a:t>
                      </a:r>
                      <a:r>
                        <a:rPr lang="ru-RU" sz="1200" b="1" i="0" u="none" strike="noStrike" baseline="0" dirty="0">
                          <a:effectLst/>
                          <a:latin typeface="Arial Cyr"/>
                        </a:rPr>
                        <a:t> социальных пособий гражданам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4288,6</a:t>
                      </a: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561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200" b="1" i="0" u="none" strike="noStrike" dirty="0">
                          <a:effectLst/>
                          <a:latin typeface="Arial Cyr"/>
                        </a:rPr>
                        <a:t>Обеспечение питанием детей первых двух лет жизни</a:t>
                      </a: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389,3</a:t>
                      </a: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561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200" b="1" i="0" u="none" strike="noStrike" dirty="0">
                          <a:effectLst/>
                          <a:latin typeface="Arial Cyr"/>
                        </a:rPr>
                        <a:t>Выплаты опекунским</a:t>
                      </a:r>
                      <a:r>
                        <a:rPr lang="ru-RU" sz="1200" b="1" i="0" u="none" strike="noStrike" baseline="0" dirty="0">
                          <a:effectLst/>
                          <a:latin typeface="Arial Cyr"/>
                        </a:rPr>
                        <a:t> и приемным семьям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5020,6</a:t>
                      </a: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839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200" b="1" i="0" u="none" strike="noStrike" dirty="0">
                          <a:effectLst/>
                          <a:latin typeface="Arial Cyr"/>
                        </a:rPr>
                        <a:t>Оплата</a:t>
                      </a:r>
                      <a:r>
                        <a:rPr lang="ru-RU" sz="1200" b="1" i="0" u="none" strike="noStrike" baseline="0" dirty="0">
                          <a:effectLst/>
                          <a:latin typeface="Arial Cyr"/>
                        </a:rPr>
                        <a:t> лекарственных средств и медицинских принадлежностей, отпускаемых гражданам бесплатно или на льготных условиях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22006,9</a:t>
                      </a: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975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200" b="1" i="0" u="none" strike="noStrike" dirty="0">
                          <a:effectLst/>
                          <a:latin typeface="Arial Cyr"/>
                        </a:rPr>
                        <a:t>Удешевление стоимости твердых видов топлива,</a:t>
                      </a:r>
                      <a:r>
                        <a:rPr lang="ru-RU" sz="1200" b="1" i="0" u="none" strike="noStrike" baseline="0" dirty="0">
                          <a:effectLst/>
                          <a:latin typeface="Arial Cyr"/>
                        </a:rPr>
                        <a:t> реализуемых населению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502,4</a:t>
                      </a: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458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200" b="1" i="0" u="none" strike="noStrike" dirty="0">
                          <a:effectLst/>
                          <a:latin typeface="Arial Cyr"/>
                        </a:rPr>
                        <a:t>На доплату за путевки в оздоровительные лагеря для детей отдельных категорий работников</a:t>
                      </a:r>
                      <a:r>
                        <a:rPr lang="ru-RU" sz="1200" b="1" i="0" u="none" strike="noStrike" baseline="0" dirty="0">
                          <a:effectLst/>
                          <a:latin typeface="Arial Cyr"/>
                        </a:rPr>
                        <a:t> бюджетной сферы города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158,4</a:t>
                      </a: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576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200" b="1" i="0" u="none" strike="noStrike" dirty="0">
                          <a:effectLst/>
                          <a:latin typeface="Arial Cyr"/>
                        </a:rPr>
                        <a:t>Единовременная выплата </a:t>
                      </a:r>
                      <a:r>
                        <a:rPr lang="ru-RU" sz="1200" b="1" i="0" u="none" strike="noStrike" baseline="0" dirty="0">
                          <a:effectLst/>
                          <a:latin typeface="Arial Cyr"/>
                        </a:rPr>
                        <a:t>семьям при рождении двух и более детей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71,0</a:t>
                      </a: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08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baseline="0" dirty="0">
                          <a:effectLst/>
                          <a:latin typeface="Arial Cyr"/>
                        </a:rPr>
                        <a:t>Выплата единовременной материальной помощи к  учебному году многодетным семьям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986,8</a:t>
                      </a: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1280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effectLst/>
                          <a:latin typeface="Arial Cyr"/>
                        </a:rPr>
                        <a:t>Проведение работ в жилых помещениях, принадлежащих отдельным категориям граждан, а также приведение печного,</a:t>
                      </a:r>
                      <a:r>
                        <a:rPr lang="ru-RU" sz="1200" b="1" i="0" u="none" strike="noStrike" baseline="0" dirty="0">
                          <a:effectLst/>
                          <a:latin typeface="Arial Cyr"/>
                        </a:rPr>
                        <a:t> газового, электрического оборудования, электропроводки в соответствие с установленными требованиями в жилых помещениях, принадлежащих отдельной категории граждан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18,6</a:t>
                      </a: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7150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200" b="1" i="0" u="none" strike="noStrike" dirty="0">
                          <a:effectLst/>
                          <a:latin typeface="Arial Cyr"/>
                        </a:rPr>
                        <a:t>Выполнение работ по обеспечению противопожарной безопасности домов (квартир) многодетных семей, семей, воспитывающим детей-инвалидов, неполным семьям, воспитывающим детей, находящимся в социально-опасном положении</a:t>
                      </a: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4,7</a:t>
                      </a: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221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effectLst/>
                          <a:latin typeface="Arial Cyr"/>
                        </a:rPr>
                        <a:t>Помощь</a:t>
                      </a:r>
                      <a:r>
                        <a:rPr lang="ru-RU" sz="1200" b="1" i="0" u="none" strike="noStrike" baseline="0" dirty="0">
                          <a:effectLst/>
                          <a:latin typeface="Arial Cyr"/>
                        </a:rPr>
                        <a:t> в обеспечении </a:t>
                      </a:r>
                      <a:r>
                        <a:rPr lang="ru-RU" sz="1200" b="1" i="0" u="none" strike="noStrike" dirty="0">
                          <a:effectLst/>
                          <a:latin typeface="Arial Cyr"/>
                        </a:rPr>
                        <a:t>жильем (предоставление одноразовых субсидий и оказание финансовой поддержки на </a:t>
                      </a:r>
                      <a:r>
                        <a:rPr lang="ru-RU" sz="1200" b="1" i="0" u="none" strike="noStrike">
                          <a:effectLst/>
                          <a:latin typeface="Arial Cyr"/>
                        </a:rPr>
                        <a:t>строительство жилья)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90,8</a:t>
                      </a: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7373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200" b="1" i="0" u="none" strike="noStrike" dirty="0">
                          <a:effectLst/>
                          <a:latin typeface="Arial Cyr"/>
                        </a:rPr>
                        <a:t>Выплата пособий на погребение лиц, не работающих и не являющихся пенсионерами</a:t>
                      </a: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634,4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0231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ru-RU" sz="1200" b="1" i="0" u="none" strike="noStrike" dirty="0">
                          <a:effectLst/>
                          <a:latin typeface="Arial Cyr"/>
                        </a:rPr>
                        <a:t>Предоставление услуг по перевозке посредством транспортного средства «Социальное такси»</a:t>
                      </a: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38,0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6E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152749"/>
                  </a:ext>
                </a:extLst>
              </a:tr>
              <a:tr h="293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 dirty="0">
                          <a:effectLst/>
                          <a:latin typeface="Arial Cyr"/>
                        </a:rPr>
                        <a:t>ИТОГО</a:t>
                      </a:r>
                    </a:p>
                  </a:txBody>
                  <a:tcPr marL="5715" marR="5715" marT="5715" marB="0" anchor="b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Arial Cyr"/>
                        </a:rPr>
                        <a:t>34210,5</a:t>
                      </a:r>
                    </a:p>
                  </a:txBody>
                  <a:tcPr marL="5715" marR="5715" marT="5715" marB="0" anchor="b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2049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126311"/>
              </p:ext>
            </p:extLst>
          </p:nvPr>
        </p:nvGraphicFramePr>
        <p:xfrm>
          <a:off x="1" y="-34447"/>
          <a:ext cx="9143999" cy="711527"/>
        </p:xfrm>
        <a:graphic>
          <a:graphicData uri="http://schemas.openxmlformats.org/drawingml/2006/table">
            <a:tbl>
              <a:tblPr/>
              <a:tblGrid>
                <a:gridCol w="914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861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Средства, предусмотренные на оказание государственной</a:t>
                      </a:r>
                    </a:p>
                  </a:txBody>
                  <a:tcPr marL="8111" marR="8111" marT="811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52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                                 поддержки населения                            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тыс. рублей</a:t>
                      </a:r>
                    </a:p>
                  </a:txBody>
                  <a:tcPr marL="8111" marR="8111" marT="811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318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  <a:alpha val="53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8DDB1D1-CD61-4F8C-980D-43ADA2A1506E}"/>
              </a:ext>
            </a:extLst>
          </p:cNvPr>
          <p:cNvSpPr/>
          <p:nvPr/>
        </p:nvSpPr>
        <p:spPr>
          <a:xfrm>
            <a:off x="7655650" y="383011"/>
            <a:ext cx="1205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(тыс.руб.)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07B81C8-EF30-4E73-A44B-9B18F86EFB52}"/>
              </a:ext>
            </a:extLst>
          </p:cNvPr>
          <p:cNvGrpSpPr/>
          <p:nvPr/>
        </p:nvGrpSpPr>
        <p:grpSpPr>
          <a:xfrm>
            <a:off x="0" y="567677"/>
            <a:ext cx="8993733" cy="6264696"/>
            <a:chOff x="35340" y="271663"/>
            <a:chExt cx="8975498" cy="6264696"/>
          </a:xfrm>
        </p:grpSpPr>
        <p:graphicFrame>
          <p:nvGraphicFramePr>
            <p:cNvPr id="5" name="Схема 4"/>
            <p:cNvGraphicFramePr/>
            <p:nvPr>
              <p:extLst>
                <p:ext uri="{D42A27DB-BD31-4B8C-83A1-F6EECF244321}">
                  <p14:modId xmlns:p14="http://schemas.microsoft.com/office/powerpoint/2010/main" val="2239406855"/>
                </p:ext>
              </p:extLst>
            </p:nvPr>
          </p:nvGraphicFramePr>
          <p:xfrm>
            <a:off x="35340" y="271663"/>
            <a:ext cx="7452320" cy="62646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B8DDB1D1-CD61-4F8C-980D-43ADA2A1506E}"/>
                </a:ext>
              </a:extLst>
            </p:cNvPr>
            <p:cNvSpPr/>
            <p:nvPr/>
          </p:nvSpPr>
          <p:spPr>
            <a:xfrm>
              <a:off x="7455276" y="1786137"/>
              <a:ext cx="1555222" cy="400110"/>
            </a:xfrm>
            <a:prstGeom prst="rect">
              <a:avLst/>
            </a:prstGeom>
            <a:solidFill>
              <a:srgbClr val="F5E4E3"/>
            </a:solidFill>
            <a:ln>
              <a:solidFill>
                <a:srgbClr val="C0504D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131168,1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B8DDB1D1-CD61-4F8C-980D-43ADA2A1506E}"/>
                </a:ext>
              </a:extLst>
            </p:cNvPr>
            <p:cNvSpPr/>
            <p:nvPr/>
          </p:nvSpPr>
          <p:spPr>
            <a:xfrm>
              <a:off x="7448872" y="3916165"/>
              <a:ext cx="1561966" cy="4001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b="1" dirty="0">
                  <a:solidFill>
                    <a:srgbClr val="3E4D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22478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E4D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,9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B8DDB1D1-CD61-4F8C-980D-43ADA2A1506E}"/>
                </a:ext>
              </a:extLst>
            </p:cNvPr>
            <p:cNvSpPr/>
            <p:nvPr/>
          </p:nvSpPr>
          <p:spPr>
            <a:xfrm>
              <a:off x="7420510" y="5479348"/>
              <a:ext cx="1561966" cy="4001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3E4D1F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b="1" kern="0" dirty="0">
                  <a:solidFill>
                    <a:srgbClr val="4BACC6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502,4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19E8A1C0-9E0B-4B10-AF4A-1BC5835863E1}"/>
              </a:ext>
            </a:extLst>
          </p:cNvPr>
          <p:cNvSpPr txBox="1">
            <a:spLocks/>
          </p:cNvSpPr>
          <p:nvPr/>
        </p:nvSpPr>
        <p:spPr>
          <a:xfrm>
            <a:off x="-324544" y="33583"/>
            <a:ext cx="8507288" cy="65488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Финансирование отдельных отраслей в 2026 году  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549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28596" y="1000108"/>
            <a:ext cx="3929090" cy="50006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ДОХОДЫ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29190" y="1000108"/>
            <a:ext cx="3929090" cy="500066"/>
          </a:xfrm>
          <a:prstGeom prst="round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РАСХОДЫ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00034" y="1643050"/>
            <a:ext cx="1714512" cy="1143008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Налоговые</a:t>
            </a:r>
          </a:p>
          <a:p>
            <a:pPr marL="285750" indent="-285750" algn="ctr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доходы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00166" y="2571744"/>
            <a:ext cx="1785950" cy="100013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86050" y="1643050"/>
            <a:ext cx="1714512" cy="100013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Неналоговые</a:t>
            </a:r>
          </a:p>
          <a:p>
            <a:pPr marL="285750" indent="-285750" algn="ctr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доходы </a:t>
            </a:r>
            <a:endParaRPr lang="ru-RU" sz="105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34" y="3714752"/>
            <a:ext cx="3929090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НАПРАВЛЕНИЯ ИСПОЛЬЗОВАНИЯ ПРОФИЦИТА БЮДЖЕТА</a:t>
            </a:r>
          </a:p>
        </p:txBody>
      </p:sp>
      <p:sp>
        <p:nvSpPr>
          <p:cNvPr id="12" name="Прямоугольник с двумя вырезанными соседними углами 11"/>
          <p:cNvSpPr/>
          <p:nvPr/>
        </p:nvSpPr>
        <p:spPr>
          <a:xfrm>
            <a:off x="4714876" y="1643050"/>
            <a:ext cx="1643074" cy="1071570"/>
          </a:xfrm>
          <a:prstGeom prst="snip2Same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Общегосудар-ственная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indent="-285750" algn="ctr">
              <a:lnSpc>
                <a:spcPts val="1200"/>
              </a:lnSpc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деятельность</a:t>
            </a:r>
            <a:endParaRPr lang="ru-RU" sz="105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с двумя вырезанными соседними углами 12"/>
          <p:cNvSpPr/>
          <p:nvPr/>
        </p:nvSpPr>
        <p:spPr>
          <a:xfrm>
            <a:off x="5929322" y="2428868"/>
            <a:ext cx="1643074" cy="1000132"/>
          </a:xfrm>
          <a:prstGeom prst="snip2Same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Национальная экономика</a:t>
            </a:r>
          </a:p>
        </p:txBody>
      </p:sp>
      <p:sp>
        <p:nvSpPr>
          <p:cNvPr id="14" name="Прямоугольник с двумя вырезанными соседними углами 13"/>
          <p:cNvSpPr/>
          <p:nvPr/>
        </p:nvSpPr>
        <p:spPr>
          <a:xfrm>
            <a:off x="7358050" y="1571612"/>
            <a:ext cx="1785950" cy="1071570"/>
          </a:xfrm>
          <a:prstGeom prst="snip2Same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Национальная</a:t>
            </a:r>
          </a:p>
          <a:p>
            <a:pPr marL="285750" indent="-285750" algn="ctr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оборона</a:t>
            </a:r>
          </a:p>
        </p:txBody>
      </p:sp>
      <p:sp>
        <p:nvSpPr>
          <p:cNvPr id="15" name="Прямоугольник с двумя вырезанными соседними углами 14"/>
          <p:cNvSpPr/>
          <p:nvPr/>
        </p:nvSpPr>
        <p:spPr>
          <a:xfrm>
            <a:off x="7429520" y="4572008"/>
            <a:ext cx="1714480" cy="928694"/>
          </a:xfrm>
          <a:prstGeom prst="snip2Same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</p:txBody>
      </p:sp>
      <p:sp>
        <p:nvSpPr>
          <p:cNvPr id="16" name="Прямоугольник с двумя вырезанными соседними углами 15"/>
          <p:cNvSpPr/>
          <p:nvPr/>
        </p:nvSpPr>
        <p:spPr>
          <a:xfrm>
            <a:off x="6929454" y="5643578"/>
            <a:ext cx="2000264" cy="1000132"/>
          </a:xfrm>
          <a:prstGeom prst="snip2Same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Социальная политика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с двумя вырезанными соседними углами 16"/>
          <p:cNvSpPr/>
          <p:nvPr/>
        </p:nvSpPr>
        <p:spPr>
          <a:xfrm>
            <a:off x="4500562" y="3000372"/>
            <a:ext cx="1500198" cy="1000132"/>
          </a:xfrm>
          <a:prstGeom prst="snip2Same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440"/>
              </a:lnSpc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Охрана окружающей среды</a:t>
            </a:r>
          </a:p>
        </p:txBody>
      </p:sp>
      <p:sp>
        <p:nvSpPr>
          <p:cNvPr id="18" name="Шестиугольник 17"/>
          <p:cNvSpPr/>
          <p:nvPr/>
        </p:nvSpPr>
        <p:spPr>
          <a:xfrm>
            <a:off x="1285852" y="5357826"/>
            <a:ext cx="2357454" cy="1500174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Операции по гарантиям местных исполнительных и распорядительных органов</a:t>
            </a:r>
          </a:p>
        </p:txBody>
      </p:sp>
      <p:sp>
        <p:nvSpPr>
          <p:cNvPr id="19" name="Шестиугольник 18"/>
          <p:cNvSpPr/>
          <p:nvPr/>
        </p:nvSpPr>
        <p:spPr>
          <a:xfrm>
            <a:off x="3571868" y="5357826"/>
            <a:ext cx="1785950" cy="1500174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Изменение остатков средств бюджета</a:t>
            </a:r>
          </a:p>
        </p:txBody>
      </p:sp>
      <p:sp>
        <p:nvSpPr>
          <p:cNvPr id="20" name="Шестиугольник 19"/>
          <p:cNvSpPr/>
          <p:nvPr/>
        </p:nvSpPr>
        <p:spPr>
          <a:xfrm>
            <a:off x="0" y="4286256"/>
            <a:ext cx="2214546" cy="150019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440"/>
              </a:lnSpc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Операции с ценными бумагами, </a:t>
            </a:r>
          </a:p>
          <a:p>
            <a:pPr algn="ctr">
              <a:lnSpc>
                <a:spcPts val="1440"/>
              </a:lnSpc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эмитируемыми Витебским горисполкомом</a:t>
            </a:r>
          </a:p>
        </p:txBody>
      </p:sp>
      <p:sp>
        <p:nvSpPr>
          <p:cNvPr id="21" name="Прямоугольник с двумя вырезанными соседними углами 20"/>
          <p:cNvSpPr/>
          <p:nvPr/>
        </p:nvSpPr>
        <p:spPr>
          <a:xfrm>
            <a:off x="5857884" y="3643314"/>
            <a:ext cx="1785950" cy="1214446"/>
          </a:xfrm>
          <a:prstGeom prst="snip2SameRect">
            <a:avLst>
              <a:gd name="adj1" fmla="val 16667"/>
              <a:gd name="adj2" fmla="val 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680"/>
              </a:lnSpc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Жилищно-коммунальные услуги и жилищное строительство</a:t>
            </a:r>
          </a:p>
        </p:txBody>
      </p:sp>
      <p:sp>
        <p:nvSpPr>
          <p:cNvPr id="22" name="Прямоугольник с двумя вырезанными соседними углами 21"/>
          <p:cNvSpPr/>
          <p:nvPr/>
        </p:nvSpPr>
        <p:spPr>
          <a:xfrm>
            <a:off x="7215206" y="3071810"/>
            <a:ext cx="1928794" cy="857256"/>
          </a:xfrm>
          <a:prstGeom prst="snip2Same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Здравоохранение</a:t>
            </a:r>
          </a:p>
        </p:txBody>
      </p:sp>
      <p:sp>
        <p:nvSpPr>
          <p:cNvPr id="23" name="Прямоугольник с двумя вырезанными соседними углами 22"/>
          <p:cNvSpPr/>
          <p:nvPr/>
        </p:nvSpPr>
        <p:spPr>
          <a:xfrm>
            <a:off x="4929190" y="4857760"/>
            <a:ext cx="2000264" cy="1285884"/>
          </a:xfrm>
          <a:prstGeom prst="snip2Same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260"/>
              </a:lnSpc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Физическая культура, спорт, </a:t>
            </a:r>
          </a:p>
          <a:p>
            <a:pPr algn="ctr">
              <a:lnSpc>
                <a:spcPts val="1260"/>
              </a:lnSpc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культура и средства массовой информации</a:t>
            </a:r>
          </a:p>
        </p:txBody>
      </p:sp>
      <p:sp>
        <p:nvSpPr>
          <p:cNvPr id="25" name="Шестиугольник 24"/>
          <p:cNvSpPr/>
          <p:nvPr/>
        </p:nvSpPr>
        <p:spPr>
          <a:xfrm>
            <a:off x="2571736" y="4286256"/>
            <a:ext cx="2000264" cy="1428760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080"/>
              </a:lnSpc>
            </a:pP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Возврат бюджетных кредитов, ссуд, займов, предо- </a:t>
            </a:r>
            <a:r>
              <a:rPr lang="ru-RU" sz="1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ставленных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 возвратной основе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00100" y="0"/>
            <a:ext cx="7572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Структура бюджета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rgbClr val="F0F5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just"/>
            <a:r>
              <a:rPr lang="ru-RU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175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Бюджет города Витебска на 2026 год </a:t>
            </a:r>
            <a:r>
              <a:rPr lang="ru-RU" sz="175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утвержден </a:t>
            </a:r>
            <a:r>
              <a:rPr lang="ru-RU" sz="175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доходам </a:t>
            </a:r>
            <a:r>
              <a:rPr lang="ru-RU" sz="175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сумме </a:t>
            </a:r>
            <a:r>
              <a:rPr lang="en-US" sz="175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ru-RU" sz="175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825,2 млн. рублей, по расходам – 823,3 млн. рублей</a:t>
            </a:r>
            <a:r>
              <a:rPr lang="ru-RU" sz="175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Бюджет города на                  2026 год сформирован с профицитом. </a:t>
            </a:r>
            <a:endParaRPr lang="en-US" sz="175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75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175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План по собственным доходам </a:t>
            </a:r>
            <a:r>
              <a:rPr lang="ru-RU" sz="175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определен в сумме 810,1 млн. рублей с ростом к фактическим поступлениям за 2025 год на 11,8 %. </a:t>
            </a:r>
            <a:r>
              <a:rPr lang="ru-RU" sz="175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Налоговые доходы </a:t>
            </a:r>
            <a:r>
              <a:rPr lang="ru-RU" sz="175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запланированы в сумме 744,9 млн. рублей, </a:t>
            </a:r>
            <a:r>
              <a:rPr lang="ru-RU" sz="175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неналоговые доходы  </a:t>
            </a:r>
            <a:r>
              <a:rPr lang="ru-RU" sz="175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65,2 млн. рублей.</a:t>
            </a:r>
          </a:p>
          <a:p>
            <a:pPr algn="just"/>
            <a:r>
              <a:rPr lang="ru-RU" sz="175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175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Безвозмездные поступления</a:t>
            </a:r>
            <a:r>
              <a:rPr lang="ru-RU" sz="175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из областного бюджета в структуре доходов бюджета города составляют 1,8 % или 15,1 млн. рублей, в том числе субвенции – 0,7 % (5,7 млн. рублей), межбюджетные трансферты – 1,1 % (9,4 млн. рублей).  Бюджет города бездотационный.       </a:t>
            </a:r>
          </a:p>
          <a:p>
            <a:pPr algn="just"/>
            <a:r>
              <a:rPr lang="ru-RU" sz="175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175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  <a:r>
              <a:rPr lang="ru-RU" sz="175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города на 2026 год предусмотрены с ростом  105,9 % к исполнению за 2025 год. В объеме расходов средства, предусмотренные на   текущие расходы, составляют 776,4 млн. рублей или 94,3 % всех расходов, </a:t>
            </a:r>
            <a:br>
              <a:rPr lang="ru-RU" sz="175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75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 них расходы на выплату заработной платы с отчислениями, </a:t>
            </a:r>
            <a:br>
              <a:rPr lang="ru-RU" sz="175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75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трансферты  населению, расчеты за лекарственные средства, продукты  питания, коммунальные услуги, субсидирование жилищно – коммунальных и транспортных услуг, оказываемых населению, субсидии организациям, реализующим твердое топливо, топливные брикеты и дрова для населения, обслуживание долга горисполкома – 568,3 млн. рублей (66,0 %). Расходы капитального характера запланированы в сумме 46,9 млн. рублей (5,7%). Сформированы резервные фонды горисполкома в сумме 10,1 млн. рублей (1,2 %).</a:t>
            </a:r>
          </a:p>
          <a:p>
            <a:pPr algn="just"/>
            <a:r>
              <a:rPr lang="ru-RU" sz="175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Бюджет города социально ориентирован. Расходы социально-культурной сферы утверждены в сумме 560,6 млн. рублей или 68,1 % от общего объема бюджета.</a:t>
            </a:r>
          </a:p>
          <a:p>
            <a:pPr algn="just"/>
            <a:endParaRPr lang="ru-RU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220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071538" y="357166"/>
            <a:ext cx="7072362" cy="1015663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b="1" dirty="0"/>
              <a:t>Структура доходов бюджета города Витебска на 2026 год</a:t>
            </a:r>
          </a:p>
        </p:txBody>
      </p:sp>
      <p:pic>
        <p:nvPicPr>
          <p:cNvPr id="13" name="Рисунок 12" descr="business-people-team-crowd-silhouette-businesspeople-group-human-resources-vector-illustration-700-81551057.jpg"/>
          <p:cNvPicPr>
            <a:picLocks noChangeAspect="1"/>
          </p:cNvPicPr>
          <p:nvPr/>
        </p:nvPicPr>
        <p:blipFill>
          <a:blip r:embed="rId2"/>
          <a:srcRect l="36429" t="19523" r="31428" b="2385"/>
          <a:stretch>
            <a:fillRect/>
          </a:stretch>
        </p:blipFill>
        <p:spPr>
          <a:xfrm>
            <a:off x="428596" y="2143116"/>
            <a:ext cx="2634276" cy="421484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9" name="Блок-схема: данные 18"/>
          <p:cNvSpPr/>
          <p:nvPr/>
        </p:nvSpPr>
        <p:spPr>
          <a:xfrm>
            <a:off x="3643306" y="1928802"/>
            <a:ext cx="3000396" cy="1357322"/>
          </a:xfrm>
          <a:prstGeom prst="flowChartInputOutpu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/>
              <a:t>Налоговые доходы</a:t>
            </a:r>
          </a:p>
          <a:p>
            <a:pPr algn="ctr"/>
            <a:r>
              <a:rPr lang="ru-RU" sz="2400" b="1" i="1" dirty="0">
                <a:solidFill>
                  <a:schemeClr val="tx2"/>
                </a:solidFill>
              </a:rPr>
              <a:t>90,3%</a:t>
            </a:r>
          </a:p>
        </p:txBody>
      </p:sp>
      <p:sp>
        <p:nvSpPr>
          <p:cNvPr id="20" name="Блок-схема: данные 19"/>
          <p:cNvSpPr/>
          <p:nvPr/>
        </p:nvSpPr>
        <p:spPr>
          <a:xfrm>
            <a:off x="3857620" y="4714884"/>
            <a:ext cx="3357586" cy="1643074"/>
          </a:xfrm>
          <a:prstGeom prst="flowChartInputOutpu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/>
              <a:t>Безвозмездные поступления</a:t>
            </a:r>
          </a:p>
          <a:p>
            <a:pPr algn="ctr"/>
            <a:r>
              <a:rPr lang="ru-RU" sz="2400" b="1" i="1" dirty="0">
                <a:solidFill>
                  <a:schemeClr val="tx2"/>
                </a:solidFill>
              </a:rPr>
              <a:t>1,8%</a:t>
            </a:r>
          </a:p>
        </p:txBody>
      </p:sp>
      <p:sp>
        <p:nvSpPr>
          <p:cNvPr id="21" name="Блок-схема: данные 20"/>
          <p:cNvSpPr/>
          <p:nvPr/>
        </p:nvSpPr>
        <p:spPr>
          <a:xfrm>
            <a:off x="6000728" y="2928934"/>
            <a:ext cx="3143272" cy="1500198"/>
          </a:xfrm>
          <a:prstGeom prst="flowChartInputOutpu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/>
              <a:t>Неналоговые</a:t>
            </a:r>
          </a:p>
          <a:p>
            <a:pPr algn="ctr"/>
            <a:r>
              <a:rPr lang="ru-RU" sz="2000" b="1" i="1" dirty="0"/>
              <a:t>доходы</a:t>
            </a:r>
          </a:p>
          <a:p>
            <a:pPr algn="ctr"/>
            <a:r>
              <a:rPr lang="ru-RU" sz="2400" b="1" i="1" dirty="0">
                <a:solidFill>
                  <a:schemeClr val="tx2"/>
                </a:solidFill>
              </a:rPr>
              <a:t>7,9%</a:t>
            </a:r>
          </a:p>
        </p:txBody>
      </p:sp>
    </p:spTree>
    <p:extLst>
      <p:ext uri="{BB962C8B-B14F-4D97-AF65-F5344CB8AC3E}">
        <p14:creationId xmlns:p14="http://schemas.microsoft.com/office/powerpoint/2010/main" val="2426102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37886426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3776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8283"/>
          </a:xfrm>
          <a:solidFill>
            <a:srgbClr val="FEF4EC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Структура собственных доходов бюджета города</a:t>
            </a:r>
            <a:br>
              <a:rPr lang="ru-RU" sz="28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на 20</a:t>
            </a:r>
            <a:r>
              <a:rPr lang="en-US" sz="28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ru-RU" sz="28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sz="28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год </a:t>
            </a:r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7929554" y="1428736"/>
            <a:ext cx="1214446" cy="2357454"/>
          </a:xfrm>
          <a:prstGeom prst="flowChartMagneticDisk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7000892" y="2000240"/>
            <a:ext cx="1214446" cy="2143140"/>
          </a:xfrm>
          <a:prstGeom prst="flowChartMagneticDisk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</a:rPr>
              <a:t>176,7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</a:rPr>
              <a:t>млн.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</a:rPr>
              <a:t>руб.</a:t>
            </a:r>
            <a:endParaRPr lang="ru-RU" b="1" dirty="0"/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6145370" y="2545924"/>
            <a:ext cx="1214446" cy="1857388"/>
          </a:xfrm>
          <a:prstGeom prst="flowChartMagneticDisk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</a:rPr>
              <a:t>61,4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</a:rPr>
              <a:t>млн.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</a:rPr>
              <a:t>руб.</a:t>
            </a:r>
            <a:endParaRPr lang="ru-RU" b="1" dirty="0"/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5143504" y="3071810"/>
            <a:ext cx="1214446" cy="1643074"/>
          </a:xfrm>
          <a:prstGeom prst="flowChartMagneticDisk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</a:rPr>
              <a:t>60,1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</a:rPr>
              <a:t>млн.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</a:rPr>
              <a:t>руб.</a:t>
            </a:r>
            <a:endParaRPr lang="ru-RU" b="1" dirty="0"/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4000496" y="3571876"/>
            <a:ext cx="1214446" cy="1500198"/>
          </a:xfrm>
          <a:prstGeom prst="flowChartMagneticDisk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</a:rPr>
              <a:t>48,4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</a:rPr>
              <a:t>млн.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</a:rPr>
              <a:t>руб.</a:t>
            </a:r>
            <a:endParaRPr lang="ru-RU" b="1" dirty="0"/>
          </a:p>
        </p:txBody>
      </p:sp>
      <p:sp>
        <p:nvSpPr>
          <p:cNvPr id="12" name="Блок-схема: магнитный диск 11"/>
          <p:cNvSpPr/>
          <p:nvPr/>
        </p:nvSpPr>
        <p:spPr>
          <a:xfrm>
            <a:off x="3000364" y="4071942"/>
            <a:ext cx="1214446" cy="1357322"/>
          </a:xfrm>
          <a:prstGeom prst="flowChartMagneticDisk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</a:rPr>
              <a:t>45,5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</a:rPr>
              <a:t>млн.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</a:rPr>
              <a:t>руб.</a:t>
            </a:r>
            <a:endParaRPr lang="ru-RU" b="1" dirty="0"/>
          </a:p>
        </p:txBody>
      </p:sp>
      <p:sp>
        <p:nvSpPr>
          <p:cNvPr id="13" name="Блок-схема: магнитный диск 12"/>
          <p:cNvSpPr/>
          <p:nvPr/>
        </p:nvSpPr>
        <p:spPr>
          <a:xfrm>
            <a:off x="1915532" y="4696223"/>
            <a:ext cx="1214446" cy="1071595"/>
          </a:xfrm>
          <a:prstGeom prst="flowChartMagneticDisk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</a:rPr>
              <a:t>24,6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</a:rPr>
              <a:t>млн.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</a:rPr>
              <a:t>руб.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720252" y="851603"/>
            <a:ext cx="1500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Подоходный налог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993227" y="4173028"/>
            <a:ext cx="1500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НДС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01235" y="1867250"/>
            <a:ext cx="1500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Другие доходы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179342" y="4713204"/>
            <a:ext cx="1785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Налог на прибыль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24430" y="2808506"/>
            <a:ext cx="15833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Налог на собственность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357290" y="3643314"/>
            <a:ext cx="1785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Компенсация расходов государства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57554" y="5396792"/>
            <a:ext cx="17859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Другие налоги от выручки от реализации товаров (работ, услуг)</a:t>
            </a:r>
          </a:p>
        </p:txBody>
      </p:sp>
      <p:sp>
        <p:nvSpPr>
          <p:cNvPr id="25" name="Блок-схема: магнитный диск 24"/>
          <p:cNvSpPr/>
          <p:nvPr/>
        </p:nvSpPr>
        <p:spPr>
          <a:xfrm>
            <a:off x="857224" y="5286389"/>
            <a:ext cx="1214446" cy="928693"/>
          </a:xfrm>
          <a:prstGeom prst="flowChartMagneticDisk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7,7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млн.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руб.</a:t>
            </a:r>
            <a:endParaRPr lang="ru-RU" sz="1400" dirty="0"/>
          </a:p>
        </p:txBody>
      </p:sp>
      <p:sp>
        <p:nvSpPr>
          <p:cNvPr id="14" name="Блок-схема: магнитный диск 13"/>
          <p:cNvSpPr/>
          <p:nvPr/>
        </p:nvSpPr>
        <p:spPr>
          <a:xfrm>
            <a:off x="35655" y="5970002"/>
            <a:ext cx="1071570" cy="549458"/>
          </a:xfrm>
          <a:prstGeom prst="flowChartMagneticDisk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-98731" y="4545349"/>
            <a:ext cx="12926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Доходы от отчуждения имущества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381406" y="6072238"/>
            <a:ext cx="18425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Доходы от сдачи в аренду земельных участков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215338" y="2428868"/>
            <a:ext cx="714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prstClr val="black"/>
                </a:solidFill>
              </a:rPr>
              <a:t>384,2</a:t>
            </a:r>
          </a:p>
          <a:p>
            <a:pPr lvl="0" algn="ctr"/>
            <a:r>
              <a:rPr lang="ru-RU" sz="1600" b="1" dirty="0">
                <a:solidFill>
                  <a:prstClr val="black"/>
                </a:solidFill>
              </a:rPr>
              <a:t>млн.</a:t>
            </a:r>
          </a:p>
          <a:p>
            <a:pPr lvl="0" algn="ctr"/>
            <a:r>
              <a:rPr lang="ru-RU" sz="1600" b="1" dirty="0">
                <a:solidFill>
                  <a:prstClr val="black"/>
                </a:solidFill>
              </a:rPr>
              <a:t>руб.</a:t>
            </a:r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215338" y="1643050"/>
            <a:ext cx="785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47,4%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268316" y="4076103"/>
            <a:ext cx="714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5,6%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114020" y="4404148"/>
            <a:ext cx="714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3,0%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107257" y="4928647"/>
            <a:ext cx="714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1,0%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42844" y="5587540"/>
            <a:ext cx="785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0,2%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286248" y="3643314"/>
            <a:ext cx="714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6,0%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429256" y="3143248"/>
            <a:ext cx="714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7,4%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286512" y="2714620"/>
            <a:ext cx="714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7,6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215206" y="2214554"/>
            <a:ext cx="857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21,8%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0" y="5857893"/>
            <a:ext cx="12144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400" b="1" dirty="0">
              <a:solidFill>
                <a:prstClr val="black"/>
              </a:solidFill>
            </a:endParaRPr>
          </a:p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1,5 млн.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руб.</a:t>
            </a:r>
            <a:endParaRPr lang="ru-RU" sz="1400" b="1" dirty="0"/>
          </a:p>
        </p:txBody>
      </p:sp>
      <p:pic>
        <p:nvPicPr>
          <p:cNvPr id="40" name="Рисунок 39" descr="1680904124_kartinki-pibig-info-p-natsionalnaya-ekonomika-kartinki-dlya-prez-28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785794"/>
            <a:ext cx="2643174" cy="264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62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54" y="33718"/>
            <a:ext cx="8983741" cy="79115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Miriam Fixed" pitchFamily="49" charset="-79"/>
              </a:rPr>
              <a:t>Состав расходов бюджета города в 20</a:t>
            </a:r>
            <a:r>
              <a:rPr lang="en-US" sz="2400" b="1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Miriam Fixed" pitchFamily="49" charset="-79"/>
              </a:rPr>
              <a:t>2</a:t>
            </a:r>
            <a:r>
              <a:rPr lang="ru-RU" sz="2400" b="1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Miriam Fixed" pitchFamily="49" charset="-79"/>
              </a:rPr>
              <a:t>6 году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049109"/>
              </p:ext>
            </p:extLst>
          </p:nvPr>
        </p:nvGraphicFramePr>
        <p:xfrm>
          <a:off x="52754" y="1124744"/>
          <a:ext cx="8964487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0453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72639" y="3425438"/>
            <a:ext cx="4532717" cy="1653252"/>
            <a:chOff x="0" y="0"/>
            <a:chExt cx="5753100" cy="179005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0"/>
              <a:ext cx="5753100" cy="179005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C0504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5" name="Скругленный прямоугольник 4"/>
            <p:cNvSpPr/>
            <p:nvPr/>
          </p:nvSpPr>
          <p:spPr>
            <a:xfrm>
              <a:off x="1955815" y="51468"/>
              <a:ext cx="3668569" cy="1687114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marR="0" lvl="0" indent="0" algn="l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Культура</a:t>
              </a:r>
            </a:p>
            <a:p>
              <a:pPr marL="171450" marR="0" lvl="0" indent="-171450" algn="l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ru-RU" sz="110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Библиотеки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                   16</a:t>
              </a:r>
            </a:p>
            <a:p>
              <a:pPr marL="57150" marR="0" lvl="1" indent="-57150" algn="l" defTabSz="4889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Музеи                                                  2</a:t>
              </a:r>
            </a:p>
            <a:p>
              <a:pPr marL="57150" marR="0" lvl="1" indent="-57150" algn="l" defTabSz="4889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Учреждения клубного типа            2</a:t>
              </a:r>
            </a:p>
            <a:p>
              <a:pPr marL="57150" marR="0" lvl="1" indent="-57150" algn="l" defTabSz="4889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Зоопарк                                                1</a:t>
              </a:r>
            </a:p>
            <a:p>
              <a:pPr marL="0" marR="0" lvl="1" algn="l" defTabSz="4889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tabLst/>
                <a:defRPr/>
              </a:pP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283346" y="3599949"/>
            <a:ext cx="1055183" cy="1304230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2000" r="-32000"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7" name="Группа 6"/>
          <p:cNvGrpSpPr/>
          <p:nvPr/>
        </p:nvGrpSpPr>
        <p:grpSpPr>
          <a:xfrm>
            <a:off x="4931736" y="735383"/>
            <a:ext cx="4105821" cy="2458739"/>
            <a:chOff x="920960" y="1969056"/>
            <a:chExt cx="6084262" cy="188462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920960" y="1969056"/>
              <a:ext cx="6084262" cy="188462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9BBB59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9BBB59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9BBB59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  <p:txBody>
            <a:bodyPr/>
            <a:lstStyle/>
            <a:p>
              <a:r>
                <a:rPr lang="ru-RU" dirty="0"/>
                <a:t> </a:t>
              </a:r>
            </a:p>
          </p:txBody>
        </p:sp>
        <p:sp>
          <p:nvSpPr>
            <p:cNvPr id="9" name="Скругленный прямоугольник 4"/>
            <p:cNvSpPr/>
            <p:nvPr/>
          </p:nvSpPr>
          <p:spPr>
            <a:xfrm>
              <a:off x="2891965" y="2226725"/>
              <a:ext cx="4055174" cy="1532383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Здравоохранение </a:t>
              </a:r>
            </a:p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1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г. Витебска и Витебского района</a:t>
              </a:r>
            </a:p>
            <a:p>
              <a:pPr marL="114300" marR="0" lvl="1" indent="-114300" algn="l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Амбулаторно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– </a:t>
              </a:r>
            </a:p>
            <a:p>
              <a:pPr marL="0" marR="0" lvl="1" algn="l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tabLst/>
                <a:defRPr/>
              </a:pPr>
              <a:r>
                <a:rPr lang="ru-RU" sz="1200" dirty="0">
                  <a:solidFill>
                    <a:sysClr val="window" lastClr="FFFFFF"/>
                  </a:solidFill>
                  <a:latin typeface="Calibri"/>
                </a:rPr>
                <a:t>   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поликлинические учреждения         8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114300" marR="0" lvl="1" indent="-114300" algn="l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Врачебные амбулатории                    16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114300" marR="0" lvl="1" indent="-114300" algn="l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200" dirty="0">
                  <a:solidFill>
                    <a:sysClr val="window" lastClr="FFFFFF"/>
                  </a:solidFill>
                  <a:latin typeface="Calibri"/>
                </a:rPr>
                <a:t>Фельдшерско-акушерские  пункты 19</a:t>
              </a:r>
            </a:p>
            <a:p>
              <a:pPr marL="114300" marR="0" lvl="1" indent="-114300" algn="l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Здравпункты                                          1</a:t>
              </a:r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5143504" y="1428736"/>
            <a:ext cx="1150620" cy="1432040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3000" r="-43000"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11" name="Группа 10"/>
          <p:cNvGrpSpPr/>
          <p:nvPr/>
        </p:nvGrpSpPr>
        <p:grpSpPr>
          <a:xfrm>
            <a:off x="72639" y="797753"/>
            <a:ext cx="4715385" cy="2565926"/>
            <a:chOff x="0" y="3979928"/>
            <a:chExt cx="6137565" cy="188833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3979928"/>
              <a:ext cx="6137564" cy="1888337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3" name="Скругленный прямоугольник 4"/>
            <p:cNvSpPr/>
            <p:nvPr/>
          </p:nvSpPr>
          <p:spPr>
            <a:xfrm>
              <a:off x="1542178" y="3982596"/>
              <a:ext cx="4595387" cy="188566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Образование</a:t>
              </a:r>
            </a:p>
            <a:p>
              <a:pPr marL="57150" marR="0" lvl="1" indent="-57150" algn="l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Детские дошкольные учреждения                          </a:t>
              </a: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99</a:t>
              </a:r>
            </a:p>
            <a:p>
              <a:pPr marL="57150" marR="0" lvl="1" indent="-57150" algn="l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образования                                                                  </a:t>
              </a:r>
            </a:p>
            <a:p>
              <a:pPr marL="57150" marR="0" lvl="1" indent="-57150" algn="l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Учреждения общего среднего образования         48</a:t>
              </a:r>
            </a:p>
            <a:p>
              <a:pPr marL="57150" marR="0" lvl="1" indent="-57150" algn="l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Центр коррекционно- развивающего обучения и реабилитации                                                                  1</a:t>
              </a:r>
            </a:p>
            <a:p>
              <a:pPr marL="57150" marR="0" lvl="1" indent="-57150" algn="l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Учреждения дополнительного образования </a:t>
              </a:r>
            </a:p>
            <a:p>
              <a:pPr marL="0" marR="0" lvl="1" algn="l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tabLst/>
                <a:defRPr/>
              </a:pPr>
              <a:r>
                <a:rPr lang="ru-RU" sz="1100" dirty="0">
                  <a:solidFill>
                    <a:schemeClr val="bg1"/>
                  </a:solidFill>
                  <a:latin typeface="Calibri"/>
                </a:rPr>
                <a:t>  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детей и молодежи                                                        </a:t>
              </a:r>
              <a:r>
                <a:rPr lang="ru-RU" sz="1100" dirty="0">
                  <a:solidFill>
                    <a:schemeClr val="bg1"/>
                  </a:solidFill>
                  <a:latin typeface="Calibri"/>
                </a:rPr>
                <a:t>  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rPr>
                <a:t>9</a:t>
              </a:r>
              <a:endParaRPr lang="ru-RU" sz="1100" dirty="0">
                <a:solidFill>
                  <a:schemeClr val="bg1"/>
                </a:solidFill>
                <a:latin typeface="Calibri"/>
              </a:endParaRPr>
            </a:p>
            <a:p>
              <a:pPr marL="57150" marR="0" lvl="1" indent="-57150" algn="l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Социально-педагогический центр                              3</a:t>
              </a:r>
            </a:p>
            <a:p>
              <a:pPr marL="57150" marR="0" lvl="1" indent="-57150" algn="l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100" dirty="0">
                  <a:solidFill>
                    <a:schemeClr val="bg1"/>
                  </a:solidFill>
                  <a:latin typeface="Calibri"/>
                </a:rPr>
                <a:t>Детский дом                                                                     1</a:t>
              </a:r>
            </a:p>
            <a:p>
              <a:pPr marL="57150" marR="0" lvl="1" indent="-57150" algn="l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Специальная школа-интернат </a:t>
              </a:r>
              <a:r>
                <a:rPr lang="ru-RU" sz="1100" dirty="0">
                  <a:solidFill>
                    <a:schemeClr val="bg1"/>
                  </a:solidFill>
                  <a:latin typeface="Calibri"/>
                </a:rPr>
                <a:t>                                  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1</a:t>
              </a:r>
            </a:p>
            <a:p>
              <a:pPr marL="57150" marR="0" lvl="1" indent="-57150" algn="l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100" dirty="0">
                  <a:solidFill>
                    <a:schemeClr val="bg1"/>
                  </a:solidFill>
                  <a:latin typeface="Calibri"/>
                </a:rPr>
                <a:t>Специальная школа                                                        1 </a:t>
              </a:r>
            </a:p>
            <a:p>
              <a:pPr marL="57150" marR="0" lvl="1" indent="-57150" algn="l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100" dirty="0">
                  <a:solidFill>
                    <a:schemeClr val="bg1"/>
                  </a:solidFill>
                  <a:latin typeface="Calibri"/>
                </a:rPr>
                <a:t>Учебно-методические кабинеты                                 3                 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179512" y="1279498"/>
            <a:ext cx="1032057" cy="1368152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5000" r="-35000"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15" name="Группа 14"/>
          <p:cNvGrpSpPr/>
          <p:nvPr/>
        </p:nvGrpSpPr>
        <p:grpSpPr>
          <a:xfrm>
            <a:off x="1572226" y="5113412"/>
            <a:ext cx="5412421" cy="1586488"/>
            <a:chOff x="1175219" y="5986660"/>
            <a:chExt cx="5635030" cy="172184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175219" y="6031538"/>
              <a:ext cx="5635030" cy="167696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BACC6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BACC6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7" name="Скругленный прямоугольник 4"/>
            <p:cNvSpPr/>
            <p:nvPr/>
          </p:nvSpPr>
          <p:spPr>
            <a:xfrm>
              <a:off x="2688102" y="5986660"/>
              <a:ext cx="3959508" cy="1532394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Физкультура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и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спорт</a:t>
              </a:r>
            </a:p>
            <a:p>
              <a:pPr marL="114300" marR="0" lvl="1" indent="-114300" algn="l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Детско - юношеские школы (ДЮСШ)                         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  <a:p>
              <a:pPr marL="114300" marR="0" lvl="1" indent="-114300" algn="l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200" noProof="0" dirty="0">
                  <a:solidFill>
                    <a:sysClr val="window" lastClr="FFFFFF"/>
                  </a:solidFill>
                  <a:latin typeface="Calibri"/>
                </a:rPr>
                <a:t>Физкультурно-спортивный клуб  «Витебск»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</a:t>
              </a:r>
            </a:p>
            <a:p>
              <a:pPr marL="114300" marR="0" lvl="1" indent="-114300" algn="l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Футбольный</a:t>
              </a:r>
              <a:r>
                <a:rPr kumimoji="0" lang="ru-RU" sz="1200" b="0" i="0" u="none" strike="noStrike" kern="120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клуб «Витебск»                                        </a:t>
              </a:r>
              <a:r>
                <a:rPr kumimoji="0" lang="ru-RU" sz="1200" b="1" i="0" u="none" strike="noStrike" kern="120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1763688" y="5211311"/>
            <a:ext cx="1150620" cy="1432040"/>
          </a:xfrm>
          <a:prstGeom prst="roundRect">
            <a:avLst>
              <a:gd name="adj" fmla="val 1000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00" r="-16000"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19" name="Группа 18"/>
          <p:cNvGrpSpPr/>
          <p:nvPr/>
        </p:nvGrpSpPr>
        <p:grpSpPr>
          <a:xfrm>
            <a:off x="4893015" y="3363679"/>
            <a:ext cx="4071473" cy="1715011"/>
            <a:chOff x="349034" y="7449131"/>
            <a:chExt cx="5487304" cy="172727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349034" y="7449131"/>
              <a:ext cx="5487304" cy="1727274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79646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F79646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F79646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1" name="Скругленный прямоугольник 4"/>
            <p:cNvSpPr/>
            <p:nvPr/>
          </p:nvSpPr>
          <p:spPr>
            <a:xfrm>
              <a:off x="1686254" y="7497005"/>
              <a:ext cx="4066846" cy="1617197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Социальная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политика</a:t>
              </a:r>
            </a:p>
            <a:p>
              <a:pPr marL="114300" marR="0" lvl="1" indent="-114300" algn="l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Центр  </a:t>
              </a:r>
              <a:r>
                <a:rPr lang="ru-RU" sz="1200" dirty="0">
                  <a:solidFill>
                    <a:sysClr val="window" lastClr="FFFFFF"/>
                  </a:solidFill>
                  <a:latin typeface="Calibri"/>
                </a:rPr>
                <a:t>временного (ночного) пребывания лиц без определенного места </a:t>
              </a:r>
            </a:p>
            <a:p>
              <a:pPr marL="0" marR="0" lvl="1" algn="l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tabLst/>
                <a:defRPr/>
              </a:pPr>
              <a:r>
                <a:rPr lang="ru-RU" sz="1200" dirty="0">
                  <a:solidFill>
                    <a:sysClr val="window" lastClr="FFFFFF"/>
                  </a:solidFill>
                  <a:latin typeface="Calibri"/>
                </a:rPr>
                <a:t>    жительства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                            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  <a:p>
              <a:pPr marL="114300" marR="0" lvl="1" indent="-114300" algn="l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Центры социального обслуживания населения                                                  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  <a:p>
              <a:pPr marL="285750" marR="0" lvl="1" indent="-285750" algn="l" defTabSz="1600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Скругленный прямоугольник 21"/>
          <p:cNvSpPr/>
          <p:nvPr/>
        </p:nvSpPr>
        <p:spPr>
          <a:xfrm>
            <a:off x="5146556" y="3625359"/>
            <a:ext cx="769650" cy="1177423"/>
          </a:xfrm>
          <a:prstGeom prst="roundRect">
            <a:avLst>
              <a:gd name="adj" fmla="val 10000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2000" r="-32000"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sp>
        <p:nvSpPr>
          <p:cNvPr id="23" name="Прямоугольник 22"/>
          <p:cNvSpPr/>
          <p:nvPr/>
        </p:nvSpPr>
        <p:spPr>
          <a:xfrm>
            <a:off x="348465" y="260648"/>
            <a:ext cx="8327991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A12B6"/>
                </a:solidFill>
                <a:latin typeface="Arial" pitchFamily="34" charset="0"/>
                <a:cs typeface="Arial" pitchFamily="34" charset="0"/>
              </a:rPr>
              <a:t>Сеть учреждений социальной сферы города Витебска                                  на 1 января 2026 года</a:t>
            </a:r>
          </a:p>
        </p:txBody>
      </p:sp>
    </p:spTree>
    <p:extLst>
      <p:ext uri="{BB962C8B-B14F-4D97-AF65-F5344CB8AC3E}">
        <p14:creationId xmlns:p14="http://schemas.microsoft.com/office/powerpoint/2010/main" val="2532249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88640"/>
            <a:ext cx="604867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7030A0"/>
                </a:solidFill>
                <a:latin typeface="Arial" pitchFamily="34" charset="0"/>
                <a:ea typeface="Times New Roman"/>
                <a:cs typeface="Arial" pitchFamily="34" charset="0"/>
              </a:rPr>
              <a:t>Долговые обязательства Витебского горисполкома и Витебского городского Совета депутатов на 1 января 20</a:t>
            </a:r>
            <a:r>
              <a:rPr lang="en-US" b="1" i="1" dirty="0">
                <a:solidFill>
                  <a:srgbClr val="7030A0"/>
                </a:solidFill>
                <a:latin typeface="Arial" pitchFamily="34" charset="0"/>
                <a:ea typeface="Times New Roman"/>
                <a:cs typeface="Arial" pitchFamily="34" charset="0"/>
              </a:rPr>
              <a:t>2</a:t>
            </a:r>
            <a:r>
              <a:rPr lang="ru-RU" b="1" i="1" dirty="0">
                <a:solidFill>
                  <a:srgbClr val="7030A0"/>
                </a:solidFill>
                <a:latin typeface="Arial" pitchFamily="34" charset="0"/>
                <a:ea typeface="Times New Roman"/>
                <a:cs typeface="Arial" pitchFamily="34" charset="0"/>
              </a:rPr>
              <a:t>6 г.</a:t>
            </a:r>
            <a:endParaRPr lang="ru-RU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221395"/>
              </p:ext>
            </p:extLst>
          </p:nvPr>
        </p:nvGraphicFramePr>
        <p:xfrm>
          <a:off x="611560" y="1196752"/>
          <a:ext cx="7992888" cy="3535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7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4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endParaRPr lang="ru-RU" sz="1600" b="1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</a:endParaRPr>
                    </a:p>
                    <a:p>
                      <a:pPr algn="ctr"/>
                      <a:r>
                        <a:rPr lang="ru-RU" sz="16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</a:rPr>
                        <a:t>Виды обязательств</a:t>
                      </a:r>
                    </a:p>
                    <a:p>
                      <a:pPr algn="ctr"/>
                      <a:endParaRPr lang="ru-RU" sz="1600" b="1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</a:rPr>
                        <a:t>тыс. рублей</a:t>
                      </a:r>
                    </a:p>
                  </a:txBody>
                  <a:tcPr anchor="ctr"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216">
                <a:tc>
                  <a:txBody>
                    <a:bodyPr/>
                    <a:lstStyle/>
                    <a:p>
                      <a:r>
                        <a:rPr lang="ru-RU" sz="16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</a:rPr>
                        <a:t>1. Долг органов местного управления и самоуправления, в том числе</a:t>
                      </a: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</a:rPr>
                        <a:t>36649,0</a:t>
                      </a: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761">
                <a:tc>
                  <a:txBody>
                    <a:bodyPr/>
                    <a:lstStyle/>
                    <a:p>
                      <a:r>
                        <a:rPr lang="ru-RU" sz="16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</a:rPr>
                        <a:t>1.1. Ценные бумаги (облигационные займы)</a:t>
                      </a: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</a:rPr>
                        <a:t>36649,0</a:t>
                      </a: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590">
                <a:tc>
                  <a:txBody>
                    <a:bodyPr/>
                    <a:lstStyle/>
                    <a:p>
                      <a:r>
                        <a:rPr lang="ru-RU" sz="16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</a:rPr>
                        <a:t>2. Долг, гарантированный местными исполнительными и распорядительными органами по кредитам банков, выданным субъектам хозяйствования</a:t>
                      </a: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i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</a:endParaRPr>
                    </a:p>
                    <a:p>
                      <a:pPr algn="ctr"/>
                      <a:r>
                        <a:rPr lang="ru-RU" sz="1800" b="1" i="1" baseline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</a:rPr>
                        <a:t>0,0</a:t>
                      </a:r>
                      <a:endParaRPr lang="ru-RU" sz="1800" b="1" i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033">
                <a:tc>
                  <a:txBody>
                    <a:bodyPr/>
                    <a:lstStyle/>
                    <a:p>
                      <a:r>
                        <a:rPr lang="ru-RU" sz="18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</a:rPr>
                        <a:t>ИТОГО долговых обязательств</a:t>
                      </a: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</a:rPr>
                        <a:t>36649,0</a:t>
                      </a: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3136"/>
            <a:ext cx="799288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121136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9525" cap="flat" cmpd="sng" algn="ctr">
          <a:solidFill>
            <a:schemeClr val="accent1"/>
          </a:solidFill>
          <a:prstDash val="dash"/>
          <a:round/>
          <a:headEnd type="none" w="med" len="med"/>
          <a:tailEnd type="none" w="med" len="med"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8164</TotalTime>
  <Words>1291</Words>
  <Application>Microsoft Office PowerPoint</Application>
  <PresentationFormat>Экран (4:3)</PresentationFormat>
  <Paragraphs>253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Arial Cyr</vt:lpstr>
      <vt:lpstr>Calibri</vt:lpstr>
      <vt:lpstr>GungsuhChe</vt:lpstr>
      <vt:lpstr>Miriam Fixed</vt:lpstr>
      <vt:lpstr>Palatino Linotype</vt:lpstr>
      <vt:lpstr>Times New Roman</vt:lpstr>
      <vt:lpstr>1_Тема Office</vt:lpstr>
      <vt:lpstr>Бюджет г. Витебска на 2026 год               для граждан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собственных доходов бюджета города  на 2026 год </vt:lpstr>
      <vt:lpstr>Состав расходов бюджета города в 2026 году</vt:lpstr>
      <vt:lpstr>Презентация PowerPoint</vt:lpstr>
      <vt:lpstr>Презентация PowerPoint</vt:lpstr>
      <vt:lpstr>Экономическая классификация бюджета города Витебска Всего расходов – 823,3 млн. рублей, из них:</vt:lpstr>
      <vt:lpstr>Экономическая структура расходов по отраслям социальной сферы в 2026 году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 МЕСТНЫХ БЮДЖЕТОВ         Витебской области</dc:title>
  <dc:creator>Коковкина Елена</dc:creator>
  <cp:lastModifiedBy>Карчевская Ольга Владимировна</cp:lastModifiedBy>
  <cp:revision>699</cp:revision>
  <cp:lastPrinted>2026-02-06T11:44:51Z</cp:lastPrinted>
  <dcterms:created xsi:type="dcterms:W3CDTF">2017-07-24T09:08:38Z</dcterms:created>
  <dcterms:modified xsi:type="dcterms:W3CDTF">2026-02-13T07:51:24Z</dcterms:modified>
</cp:coreProperties>
</file>