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6"/>
  </p:notesMasterIdLst>
  <p:sldIdLst>
    <p:sldId id="289" r:id="rId2"/>
    <p:sldId id="258" r:id="rId3"/>
    <p:sldId id="283" r:id="rId4"/>
    <p:sldId id="298" r:id="rId5"/>
    <p:sldId id="284" r:id="rId6"/>
    <p:sldId id="297" r:id="rId7"/>
    <p:sldId id="305" r:id="rId8"/>
    <p:sldId id="262" r:id="rId9"/>
    <p:sldId id="286" r:id="rId10"/>
    <p:sldId id="278" r:id="rId11"/>
    <p:sldId id="302" r:id="rId12"/>
    <p:sldId id="304" r:id="rId13"/>
    <p:sldId id="290" r:id="rId14"/>
    <p:sldId id="300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  <a:srgbClr val="F5F9FD"/>
    <a:srgbClr val="FEF4EC"/>
    <a:srgbClr val="E6D3E9"/>
    <a:srgbClr val="C9A0D0"/>
    <a:srgbClr val="FF99FF"/>
    <a:srgbClr val="FFE7FF"/>
    <a:srgbClr val="FFCCFF"/>
    <a:srgbClr val="2C6AB6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676" autoAdjust="0"/>
  </p:normalViewPr>
  <p:slideViewPr>
    <p:cSldViewPr>
      <p:cViewPr varScale="1">
        <p:scale>
          <a:sx n="86" d="100"/>
          <a:sy n="86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000" dirty="0" smtClean="0"/>
              <a:t>ВСЕГО:</a:t>
            </a:r>
            <a:r>
              <a:rPr lang="ru-RU" sz="2000" baseline="0" dirty="0" smtClean="0"/>
              <a:t> </a:t>
            </a:r>
            <a:r>
              <a:rPr lang="ru-RU" sz="2400" baseline="0" dirty="0" smtClean="0">
                <a:solidFill>
                  <a:srgbClr val="FF0000"/>
                </a:solidFill>
              </a:rPr>
              <a:t>329,0</a:t>
            </a:r>
            <a:r>
              <a:rPr lang="ru-RU" sz="2000" baseline="0" dirty="0" smtClean="0"/>
              <a:t> млн. руб.</a:t>
            </a:r>
            <a:endParaRPr lang="ru-RU" sz="2000" dirty="0"/>
          </a:p>
        </c:rich>
      </c:tx>
      <c:layout>
        <c:manualLayout>
          <c:xMode val="edge"/>
          <c:yMode val="edge"/>
          <c:x val="0.62541337959296606"/>
          <c:y val="0"/>
        </c:manualLayout>
      </c:layout>
      <c:overlay val="0"/>
      <c:spPr>
        <a:solidFill>
          <a:schemeClr val="accent6">
            <a:lumMod val="40000"/>
            <a:lumOff val="6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40"/>
      <c:rotY val="0"/>
      <c:depthPercent val="12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944444444444444"/>
          <c:h val="0.9687690428916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1"/>
          <c:dPt>
            <c:idx val="0"/>
            <c:bubble3D val="0"/>
            <c:explosion val="34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8A-4CE0-BD1B-598624CD2269}"/>
              </c:ext>
            </c:extLst>
          </c:dPt>
          <c:dPt>
            <c:idx val="1"/>
            <c:bubble3D val="0"/>
            <c:explosion val="18"/>
            <c:spPr>
              <a:solidFill>
                <a:srgbClr val="FDE2CB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8A-4CE0-BD1B-598624CD2269}"/>
              </c:ext>
            </c:extLst>
          </c:dPt>
          <c:dPt>
            <c:idx val="2"/>
            <c:bubble3D val="0"/>
            <c:explosion val="18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8A-4CE0-BD1B-598624CD2269}"/>
              </c:ext>
            </c:extLst>
          </c:dPt>
          <c:dPt>
            <c:idx val="3"/>
            <c:bubble3D val="0"/>
            <c:explosion val="33"/>
            <c:spPr>
              <a:solidFill>
                <a:srgbClr val="DAD2E4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8A-4CE0-BD1B-598624CD2269}"/>
              </c:ext>
            </c:extLst>
          </c:dPt>
          <c:dPt>
            <c:idx val="4"/>
            <c:bubble3D val="0"/>
            <c:explosion val="34"/>
            <c:spPr>
              <a:solidFill>
                <a:srgbClr val="BDFFBD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8A-4CE0-BD1B-598624CD2269}"/>
              </c:ext>
            </c:extLst>
          </c:dPt>
          <c:dPt>
            <c:idx val="5"/>
            <c:bubble3D val="0"/>
            <c:spPr>
              <a:solidFill>
                <a:srgbClr val="FFCC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F8A-4CE0-BD1B-598624CD2269}"/>
              </c:ext>
            </c:extLst>
          </c:dPt>
          <c:dPt>
            <c:idx val="6"/>
            <c:bubble3D val="0"/>
            <c:explosion val="40"/>
            <c:spPr>
              <a:solidFill>
                <a:srgbClr val="FFCCCC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F8A-4CE0-BD1B-598624CD2269}"/>
              </c:ext>
            </c:extLst>
          </c:dPt>
          <c:dPt>
            <c:idx val="7"/>
            <c:bubble3D val="0"/>
            <c:explosion val="38"/>
            <c:spPr>
              <a:solidFill>
                <a:srgbClr val="FF9999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F8A-4CE0-BD1B-598624CD2269}"/>
              </c:ext>
            </c:extLst>
          </c:dPt>
          <c:dPt>
            <c:idx val="8"/>
            <c:bubble3D val="0"/>
            <c:explosion val="0"/>
            <c:spPr>
              <a:solidFill>
                <a:srgbClr val="FFFF99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F8A-4CE0-BD1B-598624CD2269}"/>
              </c:ext>
            </c:extLst>
          </c:dPt>
          <c:dLbls>
            <c:dLbl>
              <c:idx val="0"/>
              <c:layout>
                <c:manualLayout>
                  <c:x val="-0.12852609598413822"/>
                  <c:y val="6.5852816287319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Подоходный 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налог </a:t>
                    </a:r>
                    <a:r>
                      <a:rPr lang="ru-RU" sz="2000" b="1" i="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128,5 </a:t>
                    </a:r>
                    <a:r>
                      <a:rPr lang="ru-RU" sz="13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 </a:t>
                    </a:r>
                    <a:r>
                      <a:rPr lang="ru-RU" sz="2000" b="1" i="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39,1%</a:t>
                    </a:r>
                    <a:endParaRPr lang="ru-RU" sz="2000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5740802042507"/>
                      <c:h val="0.14720052472802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8A-4CE0-BD1B-598624CD2269}"/>
                </c:ext>
              </c:extLst>
            </c:dLbl>
            <c:dLbl>
              <c:idx val="1"/>
              <c:layout>
                <c:manualLayout>
                  <c:x val="4.3447397200349958E-2"/>
                  <c:y val="-0.17042430001260706"/>
                </c:manualLayout>
              </c:layout>
              <c:tx>
                <c:rich>
                  <a:bodyPr/>
                  <a:lstStyle/>
                  <a:p>
                    <a:pPr>
                      <a:defRPr sz="1810" b="1" i="0" baseline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3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Доходы от сдачи в аренду земельных участков</a:t>
                    </a:r>
                    <a:r>
                      <a:rPr lang="ru-RU" sz="1300" b="1" i="0" baseline="0" dirty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
</a:t>
                    </a:r>
                    <a:r>
                      <a:rPr lang="ru-RU" sz="2000" b="1" i="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7,5</a:t>
                    </a:r>
                    <a:r>
                      <a:rPr lang="ru-RU" sz="20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3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</a:t>
                    </a:r>
                    <a:r>
                      <a:rPr lang="ru-RU" sz="1300" b="1" i="0" baseline="0" dirty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
</a:t>
                    </a:r>
                    <a:r>
                      <a:rPr lang="ru-RU" sz="2000" b="1" i="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2,3</a:t>
                    </a:r>
                    <a:r>
                      <a:rPr lang="ru-RU" sz="2000" b="1" i="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%</a:t>
                    </a:r>
                    <a:endParaRPr lang="ru-RU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8A-4CE0-BD1B-598624CD2269}"/>
                </c:ext>
              </c:extLst>
            </c:dLbl>
            <c:dLbl>
              <c:idx val="2"/>
              <c:layout>
                <c:manualLayout>
                  <c:x val="2.8659776902887037E-2"/>
                  <c:y val="4.1641276144449109E-3"/>
                </c:manualLayout>
              </c:layout>
              <c:tx>
                <c:rich>
                  <a:bodyPr/>
                  <a:lstStyle/>
                  <a:p>
                    <a:pPr>
                      <a:defRPr sz="1810" b="1" i="0" baseline="0">
                        <a:solidFill>
                          <a:schemeClr val="bg1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Компенсации расходов государства </a:t>
                    </a:r>
                  </a:p>
                  <a:p>
                    <a:pPr>
                      <a:defRPr sz="1810" b="1" i="0" baseline="0">
                        <a:solidFill>
                          <a:schemeClr val="bg1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14,7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млн. руб.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4,5%</a:t>
                    </a:r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F8A-4CE0-BD1B-598624CD2269}"/>
                </c:ext>
              </c:extLst>
            </c:dLbl>
            <c:dLbl>
              <c:idx val="3"/>
              <c:layout>
                <c:manualLayout>
                  <c:x val="9.5558836395450569E-3"/>
                  <c:y val="-0.25150494686884656"/>
                </c:manualLayout>
              </c:layout>
              <c:tx>
                <c:rich>
                  <a:bodyPr/>
                  <a:lstStyle/>
                  <a:p>
                    <a:pPr>
                      <a:defRPr sz="1810" b="1" i="0" baseline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8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НДС </a:t>
                    </a:r>
                  </a:p>
                  <a:p>
                    <a:pPr>
                      <a:defRPr sz="1810" b="1" i="0" baseline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57,7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          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17,5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%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F8A-4CE0-BD1B-598624CD2269}"/>
                </c:ext>
              </c:extLst>
            </c:dLbl>
            <c:dLbl>
              <c:idx val="4"/>
              <c:layout>
                <c:manualLayout>
                  <c:x val="0.14081740520393066"/>
                  <c:y val="-0.24771891442261409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810" b="1" i="0" baseline="0">
                        <a:solidFill>
                          <a:srgbClr val="66FF33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Налог на прибыль</a:t>
                    </a:r>
                  </a:p>
                  <a:p>
                    <a:pPr>
                      <a:defRPr sz="1810" b="1" i="0" baseline="0">
                        <a:solidFill>
                          <a:srgbClr val="66FF33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20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28,6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8,7%</a:t>
                    </a:r>
                    <a:endParaRPr lang="ru-RU" sz="20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F8A-4CE0-BD1B-598624CD2269}"/>
                </c:ext>
              </c:extLst>
            </c:dLbl>
            <c:dLbl>
              <c:idx val="5"/>
              <c:layout>
                <c:manualLayout>
                  <c:x val="0"/>
                  <c:y val="0.37340273327434698"/>
                </c:manualLayout>
              </c:layout>
              <c:tx>
                <c:rich>
                  <a:bodyPr/>
                  <a:lstStyle/>
                  <a:p>
                    <a:pPr>
                      <a:defRPr sz="1810" b="1" i="0" baseline="0"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Налоги по особым режимам налогообложения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38,6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млн. руб.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11,7%</a:t>
                    </a:r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0" cmpd="sng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F8A-4CE0-BD1B-598624CD226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Доходы от отчуждения имущества</a:t>
                    </a:r>
                  </a:p>
                  <a:p>
                    <a:r>
                      <a:rPr lang="ru-RU" sz="20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2,0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1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.</a:t>
                    </a:r>
                    <a:r>
                      <a:rPr lang="ru-RU" sz="1300" baseline="0" dirty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0,6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%</a:t>
                    </a:r>
                    <a:endParaRPr lang="ru-RU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F8A-4CE0-BD1B-598624CD2269}"/>
                </c:ext>
              </c:extLst>
            </c:dLbl>
            <c:dLbl>
              <c:idx val="7"/>
              <c:layout>
                <c:manualLayout>
                  <c:x val="0.1229027175513324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Налоги на собственность  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29,8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                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9,1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8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%</a:t>
                    </a:r>
                    <a:endParaRPr lang="ru-RU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F8A-4CE0-BD1B-598624CD2269}"/>
                </c:ext>
              </c:extLst>
            </c:dLbl>
            <c:dLbl>
              <c:idx val="8"/>
              <c:layout>
                <c:manualLayout>
                  <c:x val="0.14151718518816561"/>
                  <c:y val="1.1826677377727262E-2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Другие доходы</a:t>
                    </a:r>
                    <a:r>
                      <a:rPr lang="ru-RU" sz="1300" baseline="0" dirty="0">
                        <a:solidFill>
                          <a:srgbClr val="3333FF"/>
                        </a:solidFill>
                        <a:latin typeface="Arial Cyr" pitchFamily="34" charset="0"/>
                        <a:cs typeface="Arial Cyr" pitchFamily="34" charset="0"/>
                      </a:rPr>
                      <a:t>
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21,6</a:t>
                    </a:r>
                    <a:r>
                      <a:rPr lang="ru-RU" sz="1650" baseline="0" dirty="0" smtClean="0">
                        <a:solidFill>
                          <a:srgbClr val="3333FF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млн. руб.</a:t>
                    </a:r>
                    <a:r>
                      <a:rPr lang="ru-RU" sz="1300" baseline="0" dirty="0">
                        <a:solidFill>
                          <a:srgbClr val="3333FF"/>
                        </a:solidFill>
                        <a:latin typeface="Arial Cyr" pitchFamily="34" charset="0"/>
                        <a:cs typeface="Arial Cyr" pitchFamily="34" charset="0"/>
                      </a:rPr>
                      <a:t>
</a:t>
                    </a:r>
                    <a:r>
                      <a:rPr lang="ru-RU" sz="1800" baseline="0" dirty="0" smtClean="0">
                        <a:solidFill>
                          <a:srgbClr val="FF0000"/>
                        </a:solidFill>
                        <a:latin typeface="Arial Cyr" pitchFamily="34" charset="0"/>
                        <a:cs typeface="Arial Cyr" pitchFamily="34" charset="0"/>
                      </a:rPr>
                      <a:t>6,5</a:t>
                    </a:r>
                    <a:r>
                      <a:rPr lang="ru-RU" sz="1800" baseline="0" dirty="0" smtClean="0">
                        <a:solidFill>
                          <a:srgbClr val="3333FF"/>
                        </a:solidFill>
                        <a:latin typeface="Arial Cyr" pitchFamily="34" charset="0"/>
                        <a:cs typeface="Arial Cyr" pitchFamily="34" charset="0"/>
                      </a:rPr>
                      <a:t> </a:t>
                    </a:r>
                    <a:r>
                      <a:rPr lang="ru-RU" sz="1800" baseline="0" dirty="0" smtClean="0">
                        <a:solidFill>
                          <a:schemeClr val="tx1"/>
                        </a:solidFill>
                        <a:latin typeface="Arial Cyr" pitchFamily="34" charset="0"/>
                        <a:cs typeface="Arial Cyr" pitchFamily="34" charset="0"/>
                      </a:rPr>
                      <a:t>%</a:t>
                    </a:r>
                    <a:endParaRPr lang="ru-RU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F8A-4CE0-BD1B-598624CD2269}"/>
                </c:ext>
              </c:extLst>
            </c:dLbl>
            <c:spPr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10" b="1" i="0" baseline="0">
                    <a:latin typeface="Arial Cyr" pitchFamily="34" charset="0"/>
                    <a:cs typeface="Arial Cyr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2225"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Подоходный налог </c:v>
                </c:pt>
                <c:pt idx="1">
                  <c:v>Доходы от сдачи земельных участков</c:v>
                </c:pt>
                <c:pt idx="2">
                  <c:v>Компенсации расходов государства</c:v>
                </c:pt>
                <c:pt idx="3">
                  <c:v>Налоги на собственность</c:v>
                </c:pt>
                <c:pt idx="4">
                  <c:v>Налоги по особым режимам налогообложения</c:v>
                </c:pt>
                <c:pt idx="5">
                  <c:v>Налог на прибыль</c:v>
                </c:pt>
                <c:pt idx="6">
                  <c:v>Доходы от отчуждения имущества</c:v>
                </c:pt>
                <c:pt idx="7">
                  <c:v>НДС</c:v>
                </c:pt>
                <c:pt idx="8">
                  <c:v>Другие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128.5</c:v>
                </c:pt>
                <c:pt idx="1">
                  <c:v>7.5</c:v>
                </c:pt>
                <c:pt idx="2">
                  <c:v>14.7</c:v>
                </c:pt>
                <c:pt idx="3">
                  <c:v>29.8</c:v>
                </c:pt>
                <c:pt idx="4" formatCode="General">
                  <c:v>38.6</c:v>
                </c:pt>
                <c:pt idx="5" formatCode="General">
                  <c:v>28.6</c:v>
                </c:pt>
                <c:pt idx="6" formatCode="General">
                  <c:v>2</c:v>
                </c:pt>
                <c:pt idx="7" formatCode="General">
                  <c:v>57.7</c:v>
                </c:pt>
                <c:pt idx="8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F8A-4CE0-BD1B-598624CD22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Лист1!$A$2:$A$10</c:f>
              <c:strCache>
                <c:ptCount val="9"/>
                <c:pt idx="0">
                  <c:v>Подоходный налог </c:v>
                </c:pt>
                <c:pt idx="1">
                  <c:v>Доходы от сдачи земельных участков</c:v>
                </c:pt>
                <c:pt idx="2">
                  <c:v>Компенсации расходов государства</c:v>
                </c:pt>
                <c:pt idx="3">
                  <c:v>Налоги на собственность</c:v>
                </c:pt>
                <c:pt idx="4">
                  <c:v>Налоги по особым режимам налогообложения</c:v>
                </c:pt>
                <c:pt idx="5">
                  <c:v>Налог на прибыль</c:v>
                </c:pt>
                <c:pt idx="6">
                  <c:v>Доходы от отчуждения имущества</c:v>
                </c:pt>
                <c:pt idx="7">
                  <c:v>НДС</c:v>
                </c:pt>
                <c:pt idx="8">
                  <c:v>Другие доходы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47.155963302752298</c:v>
                </c:pt>
                <c:pt idx="1">
                  <c:v>2.7522935779816518</c:v>
                </c:pt>
                <c:pt idx="2">
                  <c:v>5.3944954128440363</c:v>
                </c:pt>
                <c:pt idx="3">
                  <c:v>10.935779816513762</c:v>
                </c:pt>
                <c:pt idx="4">
                  <c:v>14.165137614678899</c:v>
                </c:pt>
                <c:pt idx="5">
                  <c:v>10.495412844036696</c:v>
                </c:pt>
                <c:pt idx="6">
                  <c:v>0.73394495412844041</c:v>
                </c:pt>
                <c:pt idx="7">
                  <c:v>21.174311926605505</c:v>
                </c:pt>
                <c:pt idx="8">
                  <c:v>7.9266055045871555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F8A-4CE0-BD1B-598624CD2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BF7">
            <a:alpha val="0"/>
          </a:srgbClr>
        </a:soli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solidFill>
          <a:schemeClr val="accent1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745666762637953E-2"/>
          <c:y val="9.1082772909792137E-2"/>
          <c:w val="0.93317898648784003"/>
          <c:h val="0.90891728404446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A39-4EC1-8856-F046DCB114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39-4EC1-8856-F046DCB1143F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A39-4EC1-8856-F046DCB114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39-4EC1-8856-F046DCB1143F}"/>
              </c:ext>
            </c:extLst>
          </c:dPt>
          <c:dPt>
            <c:idx val="4"/>
            <c:bubble3D val="0"/>
            <c:explosion val="21"/>
            <c:spPr>
              <a:solidFill>
                <a:schemeClr val="accent5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A39-4EC1-8856-F046DCB114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39-4EC1-8856-F046DCB114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A39-4EC1-8856-F046DCB1143F}"/>
              </c:ext>
            </c:extLst>
          </c:dPt>
          <c:dPt>
            <c:idx val="7"/>
            <c:bubble3D val="0"/>
            <c:explosion val="20"/>
            <c:spPr>
              <a:solidFill>
                <a:schemeClr val="accent2">
                  <a:lumMod val="60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39-4EC1-8856-F046DCB114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A39-4EC1-8856-F046DCB1143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1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39-4EC1-8856-F046DCB1143F}"/>
              </c:ext>
            </c:extLst>
          </c:dPt>
          <c:dLbls>
            <c:dLbl>
              <c:idx val="0"/>
              <c:layout>
                <c:manualLayout>
                  <c:x val="-0.14475792089385595"/>
                  <c:y val="-3.8286691089157482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ОБЩЕГОСУДАРСТВЕННАЯ </a:t>
                    </a:r>
                    <a:r>
                      <a:rPr lang="ru-RU" sz="11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ДЕЯТЕЛЬНОСТЬ</a:t>
                    </a:r>
                  </a:p>
                  <a:p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22,5 </a:t>
                    </a:r>
                    <a:r>
                      <a:rPr lang="ru-RU" sz="1100" b="1" i="0" baseline="0" dirty="0" err="1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млн.руб</a:t>
                    </a:r>
                    <a:r>
                      <a:rPr lang="ru-RU" sz="11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ru-RU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3019204556822"/>
                      <c:h val="0.10696683052532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A39-4EC1-8856-F046DCB1143F}"/>
                </c:ext>
              </c:extLst>
            </c:dLbl>
            <c:dLbl>
              <c:idx val="1"/>
              <c:layout>
                <c:manualLayout>
                  <c:x val="1.8991605431521067E-2"/>
                  <c:y val="-2.808057401991409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>
                        <a:latin typeface="+mn-lt"/>
                      </a:rPr>
                      <a:t>НАЦИОНАЛЬНАЯ </a:t>
                    </a:r>
                    <a:r>
                      <a:rPr lang="ru-RU" sz="1100" b="1" i="0" baseline="0" dirty="0" smtClean="0">
                        <a:latin typeface="+mn-lt"/>
                      </a:rPr>
                      <a:t>               ОБОРОНА </a:t>
                    </a:r>
                  </a:p>
                  <a:p>
                    <a:r>
                      <a:rPr lang="ru-RU" sz="1400" b="1" i="0" baseline="0" dirty="0" smtClean="0">
                        <a:latin typeface="+mn-lt"/>
                      </a:rPr>
                      <a:t>0,1 </a:t>
                    </a:r>
                    <a:r>
                      <a:rPr lang="ru-RU" sz="1100" b="1" i="0" baseline="0" dirty="0" err="1" smtClean="0">
                        <a:latin typeface="+mn-lt"/>
                      </a:rPr>
                      <a:t>млн.руб</a:t>
                    </a:r>
                    <a:r>
                      <a:rPr lang="ru-RU" sz="1100" b="1" i="0" baseline="0" dirty="0" smtClean="0">
                        <a:latin typeface="+mn-lt"/>
                      </a:rPr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39-4EC1-8856-F046DCB1143F}"/>
                </c:ext>
              </c:extLst>
            </c:dLbl>
            <c:dLbl>
              <c:idx val="2"/>
              <c:layout>
                <c:manualLayout>
                  <c:x val="0.16021273721519136"/>
                  <c:y val="-6.70430558220803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>
                        <a:latin typeface="+mn-lt"/>
                      </a:rPr>
                      <a:t>НАЦИОНАЛЬНАЯ </a:t>
                    </a:r>
                    <a:r>
                      <a:rPr lang="ru-RU" sz="1100" b="1" i="0" baseline="0" dirty="0" smtClean="0">
                        <a:latin typeface="+mn-lt"/>
                      </a:rPr>
                      <a:t>ЭКОНОМИКА</a:t>
                    </a:r>
                  </a:p>
                  <a:p>
                    <a:r>
                      <a:rPr lang="ru-RU" sz="1600" b="1" i="0" baseline="0" dirty="0" smtClean="0">
                        <a:latin typeface="+mn-lt"/>
                      </a:rPr>
                      <a:t>12,6</a:t>
                    </a:r>
                    <a:r>
                      <a:rPr lang="ru-RU" sz="1100" b="1" i="0" baseline="0" dirty="0" smtClean="0">
                        <a:latin typeface="+mn-lt"/>
                      </a:rPr>
                      <a:t> </a:t>
                    </a:r>
                    <a:r>
                      <a:rPr lang="ru-RU" sz="1100" b="1" i="0" baseline="0" dirty="0" err="1" smtClean="0">
                        <a:latin typeface="+mn-lt"/>
                      </a:rPr>
                      <a:t>млн.руб</a:t>
                    </a:r>
                    <a:r>
                      <a:rPr lang="ru-RU" sz="1100" b="1" i="0" baseline="0" dirty="0" smtClean="0">
                        <a:latin typeface="+mn-lt"/>
                      </a:rPr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39-4EC1-8856-F046DCB1143F}"/>
                </c:ext>
              </c:extLst>
            </c:dLbl>
            <c:dLbl>
              <c:idx val="3"/>
              <c:layout>
                <c:manualLayout>
                  <c:x val="0.11483002344001852"/>
                  <c:y val="7.2482078014723506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>
                        <a:latin typeface="+mn-lt"/>
                      </a:rPr>
                      <a:t>ОХРАНА ОКРУЖАЮЩЕЙ </a:t>
                    </a:r>
                    <a:r>
                      <a:rPr lang="ru-RU" sz="1100" b="1" i="0" baseline="0" dirty="0" smtClean="0">
                        <a:latin typeface="+mn-lt"/>
                      </a:rPr>
                      <a:t>СРЕДЫ</a:t>
                    </a:r>
                  </a:p>
                  <a:p>
                    <a:r>
                      <a:rPr lang="ru-RU" sz="1600" b="1" i="0" baseline="0" dirty="0" smtClean="0">
                        <a:latin typeface="+mn-lt"/>
                      </a:rPr>
                      <a:t>2,2 </a:t>
                    </a:r>
                    <a:r>
                      <a:rPr lang="ru-RU" sz="1100" b="1" i="0" baseline="0" dirty="0" err="1" smtClean="0">
                        <a:latin typeface="+mn-lt"/>
                      </a:rPr>
                      <a:t>млн.руб</a:t>
                    </a:r>
                    <a:r>
                      <a:rPr lang="ru-RU" sz="1100" b="1" i="0" baseline="0" dirty="0" smtClean="0">
                        <a:latin typeface="+mn-lt"/>
                      </a:rPr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39-4EC1-8856-F046DCB1143F}"/>
                </c:ext>
              </c:extLst>
            </c:dLbl>
            <c:dLbl>
              <c:idx val="4"/>
              <c:layout>
                <c:manualLayout>
                  <c:x val="-0.12684702426363045"/>
                  <c:y val="7.68587040112425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kern="1000" baseline="0" dirty="0">
                        <a:solidFill>
                          <a:schemeClr val="tx1"/>
                        </a:solidFill>
                        <a:latin typeface="+mn-lt"/>
                      </a:rPr>
                      <a:t>ЖИЛИЩНО-КОММУНАЛЬНЫЕ УСЛУГИ И ЖИЛИЩНОЕ </a:t>
                    </a:r>
                    <a:r>
                      <a:rPr lang="ru-RU" sz="1100" b="1" i="0" kern="1000" baseline="0" dirty="0" smtClean="0">
                        <a:solidFill>
                          <a:schemeClr val="tx1"/>
                        </a:solidFill>
                        <a:latin typeface="+mn-lt"/>
                      </a:rPr>
                      <a:t>СТРОИТЕЛЬСТВО</a:t>
                    </a:r>
                  </a:p>
                  <a:p>
                    <a:r>
                      <a:rPr lang="ru-RU" sz="1600" b="1" i="0" kern="1000" baseline="0" dirty="0" smtClean="0">
                        <a:solidFill>
                          <a:schemeClr val="tx1"/>
                        </a:solidFill>
                        <a:latin typeface="+mn-lt"/>
                      </a:rPr>
                      <a:t>54,0 </a:t>
                    </a:r>
                    <a:r>
                      <a:rPr lang="ru-RU" sz="1100" b="1" i="0" kern="1000" baseline="0" dirty="0" err="1" smtClean="0">
                        <a:solidFill>
                          <a:schemeClr val="tx1"/>
                        </a:solidFill>
                        <a:latin typeface="+mn-lt"/>
                      </a:rPr>
                      <a:t>млн.руб</a:t>
                    </a:r>
                    <a:r>
                      <a:rPr lang="ru-RU" sz="1100" b="1" i="0" kern="1000" baseline="0" dirty="0" smtClean="0">
                        <a:solidFill>
                          <a:schemeClr val="tx1"/>
                        </a:solidFill>
                        <a:latin typeface="+mn-lt"/>
                      </a:rPr>
                      <a:t>.</a:t>
                    </a:r>
                    <a:endParaRPr lang="ru-RU" sz="1000" kern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80752406691"/>
                      <c:h val="0.19166990103552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A39-4EC1-8856-F046DCB1143F}"/>
                </c:ext>
              </c:extLst>
            </c:dLbl>
            <c:dLbl>
              <c:idx val="5"/>
              <c:layout>
                <c:manualLayout>
                  <c:x val="-5.7339477429104432E-2"/>
                  <c:y val="-0.174626340219052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ЗДРАВООХРАНЕНИЕ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53,9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i="0" baseline="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млн.руб</a:t>
                    </a: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ru-RU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9184556796166"/>
                      <c:h val="0.12277135152371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39-4EC1-8856-F046DCB1143F}"/>
                </c:ext>
              </c:extLst>
            </c:dLbl>
            <c:dLbl>
              <c:idx val="6"/>
              <c:layout>
                <c:manualLayout>
                  <c:x val="-1.1768660047149728E-4"/>
                  <c:y val="5.851045410538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ФИЗИЧЕСКАЯ КУЛЬТУРА </a:t>
                    </a:r>
                    <a:r>
                      <a:rPr lang="ru-RU" sz="1200" b="1" i="0" baseline="0" dirty="0" smtClean="0">
                        <a:latin typeface="+mn-lt"/>
                      </a:rPr>
                      <a:t> И СПОРТ                                   </a:t>
                    </a:r>
                    <a:r>
                      <a:rPr lang="ru-RU" sz="1400" b="1" i="0" baseline="0" dirty="0" smtClean="0">
                        <a:latin typeface="+mn-lt"/>
                      </a:rPr>
                      <a:t>6,3 </a:t>
                    </a:r>
                    <a:r>
                      <a:rPr lang="ru-RU" sz="1100" b="1" i="0" baseline="0" dirty="0" err="1" smtClean="0">
                        <a:latin typeface="+mn-lt"/>
                      </a:rPr>
                      <a:t>млн.руб</a:t>
                    </a:r>
                    <a:r>
                      <a:rPr lang="ru-RU" sz="1100" b="1" i="0" baseline="0" dirty="0" smtClean="0">
                        <a:latin typeface="+mn-lt"/>
                      </a:rPr>
                      <a:t>.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39-4EC1-8856-F046DCB1143F}"/>
                </c:ext>
              </c:extLst>
            </c:dLbl>
            <c:dLbl>
              <c:idx val="7"/>
              <c:layout>
                <c:manualLayout>
                  <c:x val="-0.12148581396793816"/>
                  <c:y val="1.979974807993916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 smtClean="0">
                        <a:latin typeface="+mn-lt"/>
                      </a:rPr>
                      <a:t>КУЛЬТУРА</a:t>
                    </a:r>
                    <a:endParaRPr lang="ru-RU" sz="1100" b="1" i="0" baseline="0" dirty="0" smtClean="0">
                      <a:latin typeface="+mn-lt"/>
                    </a:endParaRPr>
                  </a:p>
                  <a:p>
                    <a:r>
                      <a:rPr lang="ru-RU" sz="1400" b="1" i="0" baseline="0" dirty="0" smtClean="0">
                        <a:latin typeface="+mn-lt"/>
                      </a:rPr>
                      <a:t>8,5 </a:t>
                    </a:r>
                    <a:r>
                      <a:rPr lang="ru-RU" sz="1100" b="1" i="0" baseline="0" dirty="0" err="1" smtClean="0">
                        <a:latin typeface="+mn-lt"/>
                      </a:rPr>
                      <a:t>млн.руб</a:t>
                    </a:r>
                    <a:r>
                      <a:rPr lang="ru-RU" sz="1100" b="1" i="0" baseline="0" dirty="0" smtClean="0">
                        <a:latin typeface="+mn-lt"/>
                      </a:rPr>
                      <a:t>.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39-4EC1-8856-F046DCB1143F}"/>
                </c:ext>
              </c:extLst>
            </c:dLbl>
            <c:dLbl>
              <c:idx val="8"/>
              <c:layout>
                <c:manualLayout>
                  <c:x val="9.6643343896867698E-2"/>
                  <c:y val="-0.213763225442483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ОБРАЗОВАНИЕ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201,3 </a:t>
                    </a:r>
                    <a:r>
                      <a:rPr lang="ru-RU" sz="1600" b="1" i="0" baseline="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млн.руб</a:t>
                    </a: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4252602519253"/>
                      <c:h val="9.7606398711831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A39-4EC1-8856-F046DCB1143F}"/>
                </c:ext>
              </c:extLst>
            </c:dLbl>
            <c:dLbl>
              <c:idx val="9"/>
              <c:layout>
                <c:manualLayout>
                  <c:x val="-8.1220637702136458E-2"/>
                  <c:y val="2.060784352737294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СОЦИАЛЬНАЯ </a:t>
                    </a:r>
                    <a:r>
                      <a:rPr lang="ru-RU" sz="1200" b="1" i="0" baseline="0" dirty="0" smtClean="0">
                        <a:latin typeface="+mn-lt"/>
                      </a:rPr>
                      <a:t>ПОЛИТИКА</a:t>
                    </a:r>
                    <a:endParaRPr lang="ru-RU" sz="1100" b="1" i="0" baseline="0" dirty="0" smtClean="0">
                      <a:latin typeface="+mn-lt"/>
                    </a:endParaRPr>
                  </a:p>
                  <a:p>
                    <a:r>
                      <a:rPr lang="ru-RU" sz="1600" b="1" i="0" baseline="0" dirty="0" smtClean="0">
                        <a:latin typeface="+mn-lt"/>
                      </a:rPr>
                      <a:t>13,9</a:t>
                    </a:r>
                    <a:r>
                      <a:rPr lang="ru-RU" sz="1400" b="1" i="0" baseline="0" dirty="0" smtClean="0">
                        <a:latin typeface="+mn-lt"/>
                      </a:rPr>
                      <a:t> </a:t>
                    </a:r>
                    <a:r>
                      <a:rPr lang="ru-RU" sz="1100" b="1" i="0" baseline="0" dirty="0" smtClean="0">
                        <a:latin typeface="+mn-lt"/>
                      </a:rPr>
                      <a:t>млн. руб</a:t>
                    </a:r>
                    <a:r>
                      <a:rPr lang="ru-RU" sz="1400" b="1" i="0" baseline="0" dirty="0" smtClean="0">
                        <a:latin typeface="+mn-lt"/>
                      </a:rPr>
                      <a:t>.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20003565178907"/>
                      <c:h val="0.16983051666697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A39-4EC1-8856-F046DCB1143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ОБЩЕГОСУДАРСТВЕННАЯ ДЕЯТЕЛЬНОСТЬ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ЖИЛИЩНО-КОММУНАЛЬНЫЕ УСЛУГИ И ЖИЛИЩНОЕ СТРОИТЕЛЬСТВО</c:v>
                </c:pt>
                <c:pt idx="5">
                  <c:v>ЗДРАВООХРАНЕНИЕ</c:v>
                </c:pt>
                <c:pt idx="6">
                  <c:v>ФИЗИЧЕСКАЯ КУЛЬТУРА И СПОРТ</c:v>
                </c:pt>
                <c:pt idx="7">
                  <c:v>КУЛЬТУРА</c:v>
                </c:pt>
                <c:pt idx="8">
                  <c:v>ОБРАЗОВАНИЕ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22.6</c:v>
                </c:pt>
                <c:pt idx="1">
                  <c:v>0.04</c:v>
                </c:pt>
                <c:pt idx="2">
                  <c:v>12.6</c:v>
                </c:pt>
                <c:pt idx="3">
                  <c:v>2.2000000000000002</c:v>
                </c:pt>
                <c:pt idx="4">
                  <c:v>54</c:v>
                </c:pt>
                <c:pt idx="5">
                  <c:v>53.9</c:v>
                </c:pt>
                <c:pt idx="6">
                  <c:v>6.3</c:v>
                </c:pt>
                <c:pt idx="7">
                  <c:v>8.5</c:v>
                </c:pt>
                <c:pt idx="8">
                  <c:v>201.3</c:v>
                </c:pt>
                <c:pt idx="9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39-4EC1-8856-F046DCB1143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0"/>
      <c:depthPercent val="1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6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4400954284022835"/>
          <c:y val="0.28868985006394088"/>
          <c:w val="0.69297187597922238"/>
          <c:h val="0.6898793160098050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Удельный вес капитальных бюджетных трансфертов  населению в общем объеме расходов по отрасли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3-4C8D-8F21-1498A68C8571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Удельный вес прочих расходов (услуги связи, транспорта, ремонт оборудования и прочие) по отрасли
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bg1">
                  <a:alpha val="93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7516339330352186E-2"/>
                  <c:y val="-1.36333383429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53-4C8D-8F21-1498A68C8571}"/>
                </c:ext>
              </c:extLst>
            </c:dLbl>
            <c:dLbl>
              <c:idx val="1"/>
              <c:layout>
                <c:manualLayout>
                  <c:x val="8.0167860136752533E-3"/>
                  <c:y val="-4.5444461143196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A2-476E-90E2-0512065B26EB}"/>
                </c:ext>
              </c:extLst>
            </c:dLbl>
            <c:dLbl>
              <c:idx val="2"/>
              <c:layout>
                <c:manualLayout>
                  <c:x val="-3.4732034982224096E-2"/>
                  <c:y val="-1.36333383429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53-4C8D-8F21-1498A68C8571}"/>
                </c:ext>
              </c:extLst>
            </c:dLbl>
            <c:dLbl>
              <c:idx val="3"/>
              <c:layout>
                <c:manualLayout>
                  <c:x val="5.8685807913704043E-2"/>
                  <c:y val="-5.28880491802107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548737640262196E-2"/>
                      <c:h val="4.3115521967208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A53-4C8D-8F21-1498A68C8571}"/>
                </c:ext>
              </c:extLst>
            </c:dLbl>
            <c:dLbl>
              <c:idx val="4"/>
              <c:layout>
                <c:manualLayout>
                  <c:x val="-2.7033834348266859E-2"/>
                  <c:y val="-9.0888922286393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12309070035988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A53-4C8D-8F21-1498A68C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 formatCode="0.0">
                  <c:v>1.9</c:v>
                </c:pt>
                <c:pt idx="1">
                  <c:v>3.8</c:v>
                </c:pt>
                <c:pt idx="2">
                  <c:v>3.1</c:v>
                </c:pt>
                <c:pt idx="3" formatCode="0.0">
                  <c:v>1.6</c:v>
                </c:pt>
                <c:pt idx="4" formatCode="0.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53-4C8D-8F21-1498A68C8571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Удельный вес капитальных расходов в общем объеме расходов по отрасли</c:v>
                </c:pt>
              </c:strCache>
            </c:strRef>
          </c:tx>
          <c:spPr>
            <a:solidFill>
              <a:srgbClr val="FFC000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83183688524984E-2"/>
                  <c:y val="-4.102561350022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724343996500392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A53-4C8D-8F21-1498A68C8571}"/>
                </c:ext>
              </c:extLst>
            </c:dLbl>
            <c:dLbl>
              <c:idx val="1"/>
              <c:layout>
                <c:manualLayout>
                  <c:x val="-1.7285351540800922E-2"/>
                  <c:y val="-1.13611152857991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92967448061319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A53-4C8D-8F21-1498A68C8571}"/>
                </c:ext>
              </c:extLst>
            </c:dLbl>
            <c:dLbl>
              <c:idx val="2"/>
              <c:layout>
                <c:manualLayout>
                  <c:x val="8.7058469197867933E-3"/>
                  <c:y val="-4.5444461143196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96525906843686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CB-42C2-9CFD-FEEE3322C31E}"/>
                </c:ext>
              </c:extLst>
            </c:dLbl>
            <c:dLbl>
              <c:idx val="3"/>
              <c:layout>
                <c:manualLayout>
                  <c:x val="-3.4535550737418062E-2"/>
                  <c:y val="-1.136111528579930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53-4C8D-8F21-1498A68C8571}"/>
                </c:ext>
              </c:extLst>
            </c:dLbl>
            <c:dLbl>
              <c:idx val="4"/>
              <c:layout>
                <c:manualLayout>
                  <c:x val="6.8435701154732825E-2"/>
                  <c:y val="-2.272223057159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09032156149312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A53-4C8D-8F21-1498A68C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 formatCode="0.0">
                  <c:v>1.4</c:v>
                </c:pt>
                <c:pt idx="1">
                  <c:v>2.6</c:v>
                </c:pt>
                <c:pt idx="2">
                  <c:v>5.0999999999999996</c:v>
                </c:pt>
                <c:pt idx="3">
                  <c:v>0.6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53-4C8D-8F21-1498A68C8571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Удельный вес социально-защищенных расходов (заработная плата, лекарственные средства, питание, трансферты населению, коммунальные услуги) в общем объеме расходов по отрасли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rnd" cmpd="sng">
              <a:noFill/>
              <a:bevel/>
            </a:ln>
            <a:effectLst>
              <a:outerShdw blurRad="1270000" dist="2527300" dir="21540000" sx="200000" sy="200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prst="relaxedInse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296658444200751E-3"/>
                  <c:y val="3.08288783448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403328449616714E-2"/>
                      <c:h val="6.12933064244870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A53-4C8D-8F21-1498A68C8571}"/>
                </c:ext>
              </c:extLst>
            </c:dLbl>
            <c:dLbl>
              <c:idx val="1"/>
              <c:layout>
                <c:manualLayout>
                  <c:x val="6.9596216739806691E-3"/>
                  <c:y val="-1.320501535092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A53-4C8D-8F21-1498A68C8571}"/>
                </c:ext>
              </c:extLst>
            </c:dLbl>
            <c:dLbl>
              <c:idx val="2"/>
              <c:layout>
                <c:manualLayout>
                  <c:x val="1.2495247923841846E-2"/>
                  <c:y val="4.881826509507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53-4C8D-8F21-1498A68C8571}"/>
                </c:ext>
              </c:extLst>
            </c:dLbl>
            <c:dLbl>
              <c:idx val="3"/>
              <c:layout>
                <c:manualLayout>
                  <c:x val="1.2364620076935897E-2"/>
                  <c:y val="-0.11896089629359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53-4C8D-8F21-1498A68C8571}"/>
                </c:ext>
              </c:extLst>
            </c:dLbl>
            <c:dLbl>
              <c:idx val="4"/>
              <c:layout>
                <c:manualLayout>
                  <c:x val="1.2322849544495081E-2"/>
                  <c:y val="-6.501527935819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A53-4C8D-8F21-1498A68C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 formatCode="0.0">
                  <c:v>93.1</c:v>
                </c:pt>
                <c:pt idx="1">
                  <c:v>93.6</c:v>
                </c:pt>
                <c:pt idx="2">
                  <c:v>91.8</c:v>
                </c:pt>
                <c:pt idx="3">
                  <c:v>97.8</c:v>
                </c:pt>
                <c:pt idx="4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53-4C8D-8F21-1498A68C8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22"/>
        <c:shape val="cylinder"/>
        <c:axId val="114589056"/>
        <c:axId val="114627712"/>
        <c:axId val="0"/>
      </c:bar3DChart>
      <c:catAx>
        <c:axId val="114589056"/>
        <c:scaling>
          <c:orientation val="maxMin"/>
        </c:scaling>
        <c:delete val="0"/>
        <c:axPos val="b"/>
        <c:majorGridlines/>
        <c:minorGridlines/>
        <c:numFmt formatCode="General" sourceLinked="0"/>
        <c:majorTickMark val="in"/>
        <c:minorTickMark val="none"/>
        <c:tickLblPos val="high"/>
        <c:spPr>
          <a:ln cmpd="sng">
            <a:solidFill>
              <a:schemeClr val="tx1"/>
            </a:solidFill>
          </a:ln>
          <a:effectLst>
            <a:glow>
              <a:srgbClr val="EEFFDD"/>
            </a:glow>
            <a:softEdge rad="965200"/>
          </a:effectLst>
        </c:spPr>
        <c:txPr>
          <a:bodyPr rot="-1920000" vert="horz" anchor="ctr" anchorCtr="0"/>
          <a:lstStyle/>
          <a:p>
            <a:pPr>
              <a:defRPr sz="1100" b="1" baseline="0">
                <a:effectLst/>
              </a:defRPr>
            </a:pPr>
            <a:endParaRPr lang="ru-RU"/>
          </a:p>
        </c:txPr>
        <c:crossAx val="114627712"/>
        <c:crosses val="autoZero"/>
        <c:auto val="0"/>
        <c:lblAlgn val="ctr"/>
        <c:lblOffset val="100"/>
        <c:tickMarkSkip val="50"/>
        <c:noMultiLvlLbl val="0"/>
      </c:catAx>
      <c:valAx>
        <c:axId val="11462771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14589056"/>
        <c:crosses val="max"/>
        <c:crossBetween val="between"/>
        <c:majorUnit val="5.0000000000000017E-2"/>
      </c:valAx>
      <c:spPr>
        <a:ln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 sz="1100" b="1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 sz="1100" b="1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641902885241157"/>
          <c:y val="0.12716686916583736"/>
          <c:w val="0.19358097114758838"/>
          <c:h val="0.86257909877625893"/>
        </c:manualLayout>
      </c:layout>
      <c:overlay val="0"/>
      <c:txPr>
        <a:bodyPr rot="0" vert="horz"/>
        <a:lstStyle/>
        <a:p>
          <a:pPr>
            <a:defRPr sz="1100" b="1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cmpd="sng">
      <a:noFill/>
      <a:prstDash val="sysDash"/>
    </a:ln>
    <a:effectLst>
      <a:outerShdw blurRad="50800" dist="50800" dir="5400000" algn="ctr" rotWithShape="0">
        <a:schemeClr val="accent1">
          <a:lumMod val="40000"/>
          <a:lumOff val="60000"/>
        </a:schemeClr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55990-EBC4-4BE6-A24E-318CF9030E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48E4C-8D95-43DC-A250-DB545C2319C9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88CC83B9-63BD-4E5B-A212-5540229F0A6E}" type="parTrans" cxnId="{A5FEEA66-3166-4F30-BD14-D69CBBF93EB3}">
      <dgm:prSet/>
      <dgm:spPr/>
      <dgm:t>
        <a:bodyPr/>
        <a:lstStyle/>
        <a:p>
          <a:endParaRPr lang="ru-RU"/>
        </a:p>
      </dgm:t>
    </dgm:pt>
    <dgm:pt modelId="{440C8690-541C-44B5-9E84-8B144817BD9D}" type="sibTrans" cxnId="{A5FEEA66-3166-4F30-BD14-D69CBBF93EB3}">
      <dgm:prSet/>
      <dgm:spPr/>
      <dgm:t>
        <a:bodyPr/>
        <a:lstStyle/>
        <a:p>
          <a:endParaRPr lang="ru-RU"/>
        </a:p>
      </dgm:t>
    </dgm:pt>
    <dgm:pt modelId="{3636BB04-DDB3-41E6-A221-E8B7710A3AB9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A84AA929-5A05-44E7-9600-8ADEB6478935}" type="parTrans" cxnId="{D6E677B6-0CA2-4003-91E2-4654B9513C6C}">
      <dgm:prSet/>
      <dgm:spPr/>
      <dgm:t>
        <a:bodyPr/>
        <a:lstStyle/>
        <a:p>
          <a:endParaRPr lang="ru-RU"/>
        </a:p>
      </dgm:t>
    </dgm:pt>
    <dgm:pt modelId="{FB71645B-AB42-43F2-8EC1-7C19B9CF71DC}" type="sibTrans" cxnId="{D6E677B6-0CA2-4003-91E2-4654B9513C6C}">
      <dgm:prSet/>
      <dgm:spPr/>
      <dgm:t>
        <a:bodyPr/>
        <a:lstStyle/>
        <a:p>
          <a:endParaRPr lang="ru-RU"/>
        </a:p>
      </dgm:t>
    </dgm:pt>
    <dgm:pt modelId="{F39602B5-8EB5-4BB3-AD7B-305B7E835353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A2421A85-6724-4D44-8B8F-CB50180174D5}" type="parTrans" cxnId="{F03C9CFB-0F65-4D0C-A735-F17D6130089C}">
      <dgm:prSet/>
      <dgm:spPr/>
      <dgm:t>
        <a:bodyPr/>
        <a:lstStyle/>
        <a:p>
          <a:endParaRPr lang="ru-RU"/>
        </a:p>
      </dgm:t>
    </dgm:pt>
    <dgm:pt modelId="{B7F25828-6700-4541-87FD-FECD713CD06D}" type="sibTrans" cxnId="{F03C9CFB-0F65-4D0C-A735-F17D6130089C}">
      <dgm:prSet/>
      <dgm:spPr/>
      <dgm:t>
        <a:bodyPr/>
        <a:lstStyle/>
        <a:p>
          <a:endParaRPr lang="ru-RU"/>
        </a:p>
      </dgm:t>
    </dgm:pt>
    <dgm:pt modelId="{99368293-59D8-4105-B74C-3E13D197ED0C}" type="pres">
      <dgm:prSet presAssocID="{F1D55990-EBC4-4BE6-A24E-318CF9030E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AA2BF0F-89FA-4BA4-838D-A839F5C4213F}" type="pres">
      <dgm:prSet presAssocID="{F1D55990-EBC4-4BE6-A24E-318CF9030E48}" presName="Name1" presStyleCnt="0"/>
      <dgm:spPr/>
    </dgm:pt>
    <dgm:pt modelId="{56EBEFAA-4527-49FA-B193-673AD78DED3A}" type="pres">
      <dgm:prSet presAssocID="{F1D55990-EBC4-4BE6-A24E-318CF9030E48}" presName="cycle" presStyleCnt="0"/>
      <dgm:spPr/>
    </dgm:pt>
    <dgm:pt modelId="{ECD8284C-24B0-4975-9369-15493379E477}" type="pres">
      <dgm:prSet presAssocID="{F1D55990-EBC4-4BE6-A24E-318CF9030E48}" presName="srcNode" presStyleLbl="node1" presStyleIdx="0" presStyleCnt="3"/>
      <dgm:spPr/>
    </dgm:pt>
    <dgm:pt modelId="{6FCC2E52-1EF3-4E54-8342-9E3BCB7E9CF3}" type="pres">
      <dgm:prSet presAssocID="{F1D55990-EBC4-4BE6-A24E-318CF9030E48}" presName="conn" presStyleLbl="parChTrans1D2" presStyleIdx="0" presStyleCnt="1"/>
      <dgm:spPr/>
      <dgm:t>
        <a:bodyPr/>
        <a:lstStyle/>
        <a:p>
          <a:endParaRPr lang="ru-RU"/>
        </a:p>
      </dgm:t>
    </dgm:pt>
    <dgm:pt modelId="{AC65249D-7B5C-4CF1-BF5A-847C29A8C955}" type="pres">
      <dgm:prSet presAssocID="{F1D55990-EBC4-4BE6-A24E-318CF9030E48}" presName="extraNode" presStyleLbl="node1" presStyleIdx="0" presStyleCnt="3"/>
      <dgm:spPr/>
    </dgm:pt>
    <dgm:pt modelId="{76CD5160-EF5D-4353-A4B8-3BA77A511CD5}" type="pres">
      <dgm:prSet presAssocID="{F1D55990-EBC4-4BE6-A24E-318CF9030E48}" presName="dstNode" presStyleLbl="node1" presStyleIdx="0" presStyleCnt="3"/>
      <dgm:spPr/>
    </dgm:pt>
    <dgm:pt modelId="{5A13CCCD-00FA-4835-866F-A0642A08FCC4}" type="pres">
      <dgm:prSet presAssocID="{3D048E4C-8D95-43DC-A250-DB545C2319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5A970-8174-492E-890A-4215786790BF}" type="pres">
      <dgm:prSet presAssocID="{3D048E4C-8D95-43DC-A250-DB545C2319C9}" presName="accent_1" presStyleCnt="0"/>
      <dgm:spPr/>
    </dgm:pt>
    <dgm:pt modelId="{55FF20A9-20A9-441A-A228-378D7EE75223}" type="pres">
      <dgm:prSet presAssocID="{3D048E4C-8D95-43DC-A250-DB545C2319C9}" presName="accentRepeatNode" presStyleLbl="solidFgAcc1" presStyleIdx="0" presStyleCnt="3"/>
      <dgm:spPr/>
    </dgm:pt>
    <dgm:pt modelId="{EBE842BC-546F-4689-94D6-4E1448BE0665}" type="pres">
      <dgm:prSet presAssocID="{3636BB04-DDB3-41E6-A221-E8B7710A3A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087D2-50A0-420E-A1B1-9B53A7DDDE1B}" type="pres">
      <dgm:prSet presAssocID="{3636BB04-DDB3-41E6-A221-E8B7710A3AB9}" presName="accent_2" presStyleCnt="0"/>
      <dgm:spPr/>
    </dgm:pt>
    <dgm:pt modelId="{CA313A13-CD0B-4F81-99E6-B9AF72ABDC5F}" type="pres">
      <dgm:prSet presAssocID="{3636BB04-DDB3-41E6-A221-E8B7710A3AB9}" presName="accentRepeatNode" presStyleLbl="solidFgAcc1" presStyleIdx="1" presStyleCnt="3"/>
      <dgm:spPr/>
    </dgm:pt>
    <dgm:pt modelId="{5F736F11-A3B6-4A98-B00A-A3F4696D92A9}" type="pres">
      <dgm:prSet presAssocID="{F39602B5-8EB5-4BB3-AD7B-305B7E83535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9F455-5028-4648-8511-B70BE9AD2C22}" type="pres">
      <dgm:prSet presAssocID="{F39602B5-8EB5-4BB3-AD7B-305B7E835353}" presName="accent_3" presStyleCnt="0"/>
      <dgm:spPr/>
    </dgm:pt>
    <dgm:pt modelId="{EB482DA4-F7B0-4248-9FBE-503CE36FB269}" type="pres">
      <dgm:prSet presAssocID="{F39602B5-8EB5-4BB3-AD7B-305B7E835353}" presName="accentRepeatNode" presStyleLbl="solidFgAcc1" presStyleIdx="2" presStyleCnt="3"/>
      <dgm:spPr/>
    </dgm:pt>
  </dgm:ptLst>
  <dgm:cxnLst>
    <dgm:cxn modelId="{648F242B-BB6E-4E34-BE11-EB5D06B33338}" type="presOf" srcId="{3636BB04-DDB3-41E6-A221-E8B7710A3AB9}" destId="{EBE842BC-546F-4689-94D6-4E1448BE0665}" srcOrd="0" destOrd="0" presId="urn:microsoft.com/office/officeart/2008/layout/VerticalCurvedList"/>
    <dgm:cxn modelId="{C31E94EA-E2F4-4130-8C78-B1890C7FF313}" type="presOf" srcId="{3D048E4C-8D95-43DC-A250-DB545C2319C9}" destId="{5A13CCCD-00FA-4835-866F-A0642A08FCC4}" srcOrd="0" destOrd="0" presId="urn:microsoft.com/office/officeart/2008/layout/VerticalCurvedList"/>
    <dgm:cxn modelId="{D6E677B6-0CA2-4003-91E2-4654B9513C6C}" srcId="{F1D55990-EBC4-4BE6-A24E-318CF9030E48}" destId="{3636BB04-DDB3-41E6-A221-E8B7710A3AB9}" srcOrd="1" destOrd="0" parTransId="{A84AA929-5A05-44E7-9600-8ADEB6478935}" sibTransId="{FB71645B-AB42-43F2-8EC1-7C19B9CF71DC}"/>
    <dgm:cxn modelId="{A5FEEA66-3166-4F30-BD14-D69CBBF93EB3}" srcId="{F1D55990-EBC4-4BE6-A24E-318CF9030E48}" destId="{3D048E4C-8D95-43DC-A250-DB545C2319C9}" srcOrd="0" destOrd="0" parTransId="{88CC83B9-63BD-4E5B-A212-5540229F0A6E}" sibTransId="{440C8690-541C-44B5-9E84-8B144817BD9D}"/>
    <dgm:cxn modelId="{F03C9CFB-0F65-4D0C-A735-F17D6130089C}" srcId="{F1D55990-EBC4-4BE6-A24E-318CF9030E48}" destId="{F39602B5-8EB5-4BB3-AD7B-305B7E835353}" srcOrd="2" destOrd="0" parTransId="{A2421A85-6724-4D44-8B8F-CB50180174D5}" sibTransId="{B7F25828-6700-4541-87FD-FECD713CD06D}"/>
    <dgm:cxn modelId="{613606DB-7DFE-493D-BD3D-F3499C72A597}" type="presOf" srcId="{F39602B5-8EB5-4BB3-AD7B-305B7E835353}" destId="{5F736F11-A3B6-4A98-B00A-A3F4696D92A9}" srcOrd="0" destOrd="0" presId="urn:microsoft.com/office/officeart/2008/layout/VerticalCurvedList"/>
    <dgm:cxn modelId="{DFB11C87-8075-4334-BA13-C809A430CF7C}" type="presOf" srcId="{440C8690-541C-44B5-9E84-8B144817BD9D}" destId="{6FCC2E52-1EF3-4E54-8342-9E3BCB7E9CF3}" srcOrd="0" destOrd="0" presId="urn:microsoft.com/office/officeart/2008/layout/VerticalCurvedList"/>
    <dgm:cxn modelId="{903AE62C-E8F1-4111-A0D3-2636D4D10B1B}" type="presOf" srcId="{F1D55990-EBC4-4BE6-A24E-318CF9030E48}" destId="{99368293-59D8-4105-B74C-3E13D197ED0C}" srcOrd="0" destOrd="0" presId="urn:microsoft.com/office/officeart/2008/layout/VerticalCurvedList"/>
    <dgm:cxn modelId="{468BBF83-7CBB-4E5B-9987-AD7048885462}" type="presParOf" srcId="{99368293-59D8-4105-B74C-3E13D197ED0C}" destId="{6AA2BF0F-89FA-4BA4-838D-A839F5C4213F}" srcOrd="0" destOrd="0" presId="urn:microsoft.com/office/officeart/2008/layout/VerticalCurvedList"/>
    <dgm:cxn modelId="{C9FF4290-2F44-4205-8F59-CA3690024E41}" type="presParOf" srcId="{6AA2BF0F-89FA-4BA4-838D-A839F5C4213F}" destId="{56EBEFAA-4527-49FA-B193-673AD78DED3A}" srcOrd="0" destOrd="0" presId="urn:microsoft.com/office/officeart/2008/layout/VerticalCurvedList"/>
    <dgm:cxn modelId="{5FDC0E99-1E87-4D83-BB5B-B97A80FBA935}" type="presParOf" srcId="{56EBEFAA-4527-49FA-B193-673AD78DED3A}" destId="{ECD8284C-24B0-4975-9369-15493379E477}" srcOrd="0" destOrd="0" presId="urn:microsoft.com/office/officeart/2008/layout/VerticalCurvedList"/>
    <dgm:cxn modelId="{5F1FDC14-E2B6-4BDB-A49C-1824BA975849}" type="presParOf" srcId="{56EBEFAA-4527-49FA-B193-673AD78DED3A}" destId="{6FCC2E52-1EF3-4E54-8342-9E3BCB7E9CF3}" srcOrd="1" destOrd="0" presId="urn:microsoft.com/office/officeart/2008/layout/VerticalCurvedList"/>
    <dgm:cxn modelId="{1D076DF8-929D-41A0-8A45-A4010B61F3F1}" type="presParOf" srcId="{56EBEFAA-4527-49FA-B193-673AD78DED3A}" destId="{AC65249D-7B5C-4CF1-BF5A-847C29A8C955}" srcOrd="2" destOrd="0" presId="urn:microsoft.com/office/officeart/2008/layout/VerticalCurvedList"/>
    <dgm:cxn modelId="{F432E841-D1BD-4E35-AC76-B847DDF0C216}" type="presParOf" srcId="{56EBEFAA-4527-49FA-B193-673AD78DED3A}" destId="{76CD5160-EF5D-4353-A4B8-3BA77A511CD5}" srcOrd="3" destOrd="0" presId="urn:microsoft.com/office/officeart/2008/layout/VerticalCurvedList"/>
    <dgm:cxn modelId="{9BF42707-D381-47B1-BDEA-50024BFCE4E4}" type="presParOf" srcId="{6AA2BF0F-89FA-4BA4-838D-A839F5C4213F}" destId="{5A13CCCD-00FA-4835-866F-A0642A08FCC4}" srcOrd="1" destOrd="0" presId="urn:microsoft.com/office/officeart/2008/layout/VerticalCurvedList"/>
    <dgm:cxn modelId="{383F555E-ECC5-4B03-89FE-53C6D6F39D6F}" type="presParOf" srcId="{6AA2BF0F-89FA-4BA4-838D-A839F5C4213F}" destId="{7C55A970-8174-492E-890A-4215786790BF}" srcOrd="2" destOrd="0" presId="urn:microsoft.com/office/officeart/2008/layout/VerticalCurvedList"/>
    <dgm:cxn modelId="{1B758D63-902D-4182-B955-6539A787F2CC}" type="presParOf" srcId="{7C55A970-8174-492E-890A-4215786790BF}" destId="{55FF20A9-20A9-441A-A228-378D7EE75223}" srcOrd="0" destOrd="0" presId="urn:microsoft.com/office/officeart/2008/layout/VerticalCurvedList"/>
    <dgm:cxn modelId="{9121C560-02E4-4E31-9B2F-49C2D165C47D}" type="presParOf" srcId="{6AA2BF0F-89FA-4BA4-838D-A839F5C4213F}" destId="{EBE842BC-546F-4689-94D6-4E1448BE0665}" srcOrd="3" destOrd="0" presId="urn:microsoft.com/office/officeart/2008/layout/VerticalCurvedList"/>
    <dgm:cxn modelId="{F894769E-EC8F-471F-86B9-9F84CF305E77}" type="presParOf" srcId="{6AA2BF0F-89FA-4BA4-838D-A839F5C4213F}" destId="{95A087D2-50A0-420E-A1B1-9B53A7DDDE1B}" srcOrd="4" destOrd="0" presId="urn:microsoft.com/office/officeart/2008/layout/VerticalCurvedList"/>
    <dgm:cxn modelId="{D80C09D5-D135-4B81-826E-B0A35AA88CD5}" type="presParOf" srcId="{95A087D2-50A0-420E-A1B1-9B53A7DDDE1B}" destId="{CA313A13-CD0B-4F81-99E6-B9AF72ABDC5F}" srcOrd="0" destOrd="0" presId="urn:microsoft.com/office/officeart/2008/layout/VerticalCurvedList"/>
    <dgm:cxn modelId="{90B6E292-75C4-4DF6-A61F-678AB61AA487}" type="presParOf" srcId="{6AA2BF0F-89FA-4BA4-838D-A839F5C4213F}" destId="{5F736F11-A3B6-4A98-B00A-A3F4696D92A9}" srcOrd="5" destOrd="0" presId="urn:microsoft.com/office/officeart/2008/layout/VerticalCurvedList"/>
    <dgm:cxn modelId="{6B881724-FC07-4AAD-8B9A-1E040952E34F}" type="presParOf" srcId="{6AA2BF0F-89FA-4BA4-838D-A839F5C4213F}" destId="{F8F9F455-5028-4648-8511-B70BE9AD2C22}" srcOrd="6" destOrd="0" presId="urn:microsoft.com/office/officeart/2008/layout/VerticalCurvedList"/>
    <dgm:cxn modelId="{FE36445A-EA64-4247-BC4D-453146B69F4F}" type="presParOf" srcId="{F8F9F455-5028-4648-8511-B70BE9AD2C22}" destId="{EB482DA4-F7B0-4248-9FBE-503CE36FB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518DD-6517-4CAA-B43B-8C4B5748C6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C2D08-7463-48CC-8776-BD2C57C453DB}">
      <dgm:prSet phldrT="[Текст]" custT="1"/>
      <dgm:spPr>
        <a:solidFill>
          <a:schemeClr val="accent2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Межбюджетные трансферты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(бюджетные средства, передаваемые из областного бюджета в бюджет города на безвозвратной и                    безвозмездной основе)</a:t>
          </a:r>
          <a:r>
            <a:rPr lang="en-US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                           </a:t>
          </a:r>
          <a:r>
            <a:rPr lang="en-US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48,9</a:t>
          </a:r>
          <a:r>
            <a:rPr lang="ru-RU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млн. рублей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aseline="0" dirty="0">
            <a:solidFill>
              <a:schemeClr val="bg1"/>
            </a:solidFill>
          </a:endParaRPr>
        </a:p>
      </dgm:t>
    </dgm:pt>
    <dgm:pt modelId="{1AAC7A5D-1A2B-402D-836B-A97D69CC4144}" type="parTrans" cxnId="{EDE64F5D-23E7-4147-9027-FFAA35295366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60393538-A316-47C4-9366-CE7DCFE89A5A}" type="sibTrans" cxnId="{EDE64F5D-23E7-4147-9027-FFAA35295366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CF1C1E60-212A-47B9-9E53-8560B07A5034}">
      <dgm:prSet phldrT="[Текст]" custT="1"/>
      <dgm:spPr>
        <a:solidFill>
          <a:schemeClr val="accent4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 tIns="36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на финансирование расходов по индексированным жилищным квотам                       (именным приватизационным чекам «Жилье»)                                              </a:t>
          </a:r>
          <a:r>
            <a:rPr lang="en-US" sz="15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0,4</a:t>
          </a:r>
          <a:r>
            <a:rPr lang="ru-RU" sz="15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млн. рублей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aseline="0" dirty="0">
            <a:solidFill>
              <a:schemeClr val="bg1"/>
            </a:solidFill>
          </a:endParaRPr>
        </a:p>
      </dgm:t>
    </dgm:pt>
    <dgm:pt modelId="{7C2226B5-D484-4642-BA92-982ECA245824}" type="parTrans" cxnId="{89D14D2B-A555-4A6F-999E-53ACB4DC5EC1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dirty="0">
            <a:solidFill>
              <a:srgbClr val="00B050"/>
            </a:solidFill>
          </a:endParaRPr>
        </a:p>
      </dgm:t>
    </dgm:pt>
    <dgm:pt modelId="{401488AC-6BF9-4D6D-8243-3B6E1960CC39}" type="sibTrans" cxnId="{89D14D2B-A555-4A6F-999E-53ACB4DC5EC1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6A1B2658-3CBB-46C3-866F-C8F9FDD654FE}">
      <dgm:prSet phldrT="[Текст]" custT="1"/>
      <dgm:spPr>
        <a:solidFill>
          <a:schemeClr val="accent4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 tIns="36000"/>
        <a:lstStyle/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Дотации                                                 </a:t>
          </a:r>
          <a:r>
            <a:rPr lang="en-US" sz="18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48,5</a:t>
          </a:r>
          <a:r>
            <a:rPr lang="ru-RU" sz="18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 млн. рублей</a:t>
          </a:r>
          <a:endParaRPr lang="ru-RU" sz="1800" baseline="0" dirty="0">
            <a:solidFill>
              <a:schemeClr val="bg1"/>
            </a:solidFill>
            <a:latin typeface="Arial Cyr" pitchFamily="34" charset="0"/>
            <a:cs typeface="Arial Cyr" pitchFamily="34" charset="0"/>
          </a:endParaRPr>
        </a:p>
      </dgm:t>
    </dgm:pt>
    <dgm:pt modelId="{D50B868B-14F5-4175-AD0B-2C469F901E5D}" type="parTrans" cxnId="{68CBF215-A092-4B17-BCCB-E06D954E31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72020A0-04F3-4573-AD3D-35ED85D85A6C}" type="sibTrans" cxnId="{68CBF215-A092-4B17-BCCB-E06D954E31CE}">
      <dgm:prSet/>
      <dgm:spPr/>
      <dgm:t>
        <a:bodyPr/>
        <a:lstStyle/>
        <a:p>
          <a:endParaRPr lang="ru-RU"/>
        </a:p>
      </dgm:t>
    </dgm:pt>
    <dgm:pt modelId="{5EC8ECF7-7C1C-434F-8180-E0E4531246DF}" type="pres">
      <dgm:prSet presAssocID="{9A9518DD-6517-4CAA-B43B-8C4B5748C6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891EA-507F-4C43-8707-BDA6529A1808}" type="pres">
      <dgm:prSet presAssocID="{7ADC2D08-7463-48CC-8776-BD2C57C453DB}" presName="root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1EF5BD1-3CE0-4491-9221-22CEF57C9541}" type="pres">
      <dgm:prSet presAssocID="{7ADC2D08-7463-48CC-8776-BD2C57C453DB}" presName="LevelOneTextNode" presStyleLbl="node0" presStyleIdx="0" presStyleCnt="1" custScaleX="104852" custScaleY="190144" custLinFactNeighborX="12894" custLinFactNeighborY="-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D3DD3-0435-4A63-8E95-EFAC86D8FC0D}" type="pres">
      <dgm:prSet presAssocID="{7ADC2D08-7463-48CC-8776-BD2C57C453DB}" presName="level2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0E7357E-61CD-4F5B-93D9-1E11F4F83345}" type="pres">
      <dgm:prSet presAssocID="{D50B868B-14F5-4175-AD0B-2C469F901E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3733E21-745C-4227-8B93-C4F7ACBBD4C1}" type="pres">
      <dgm:prSet presAssocID="{D50B868B-14F5-4175-AD0B-2C469F901E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86A8D8A-8AD7-4B69-A1F5-D5C2F384E83F}" type="pres">
      <dgm:prSet presAssocID="{6A1B2658-3CBB-46C3-866F-C8F9FDD654FE}" presName="root2" presStyleCnt="0"/>
      <dgm:spPr/>
    </dgm:pt>
    <dgm:pt modelId="{8C1B4271-1A60-47D9-A08B-C0361D8F85C9}" type="pres">
      <dgm:prSet presAssocID="{6A1B2658-3CBB-46C3-866F-C8F9FDD654FE}" presName="LevelTwoTextNode" presStyleLbl="node2" presStyleIdx="0" presStyleCnt="2" custScaleX="102428" custScaleY="108599" custLinFactNeighborX="-3665" custLinFactNeighborY="-51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3C340-CE8B-42D0-A7A5-48162E89F4B2}" type="pres">
      <dgm:prSet presAssocID="{6A1B2658-3CBB-46C3-866F-C8F9FDD654FE}" presName="level3hierChild" presStyleCnt="0"/>
      <dgm:spPr/>
    </dgm:pt>
    <dgm:pt modelId="{3CBD6FC0-D195-4DCF-8DAC-EA8C269AFF58}" type="pres">
      <dgm:prSet presAssocID="{7C2226B5-D484-4642-BA92-982ECA24582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3C93B30-AE0E-4B65-AC81-4AED8D4F35E9}" type="pres">
      <dgm:prSet presAssocID="{7C2226B5-D484-4642-BA92-982ECA24582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565934A-4D0D-4176-B87E-76944E2E559F}" type="pres">
      <dgm:prSet presAssocID="{CF1C1E60-212A-47B9-9E53-8560B07A5034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3D87000-D5A5-4A2D-A540-B84349F92603}" type="pres">
      <dgm:prSet presAssocID="{CF1C1E60-212A-47B9-9E53-8560B07A5034}" presName="LevelTwoTextNode" presStyleLbl="node2" presStyleIdx="1" presStyleCnt="2" custScaleX="98411" custScaleY="117012" custLinFactNeighborX="2184" custLinFactNeighborY="39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406C69-3F0B-460D-ABB0-9A32707B2A28}" type="pres">
      <dgm:prSet presAssocID="{CF1C1E60-212A-47B9-9E53-8560B07A5034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5B074672-E70B-4F13-BBCC-B501A8CDBD5D}" type="presOf" srcId="{9A9518DD-6517-4CAA-B43B-8C4B5748C6C2}" destId="{5EC8ECF7-7C1C-434F-8180-E0E4531246DF}" srcOrd="0" destOrd="0" presId="urn:microsoft.com/office/officeart/2005/8/layout/hierarchy2"/>
    <dgm:cxn modelId="{D1772F61-D28C-4E62-A592-B8BB03597924}" type="presOf" srcId="{D50B868B-14F5-4175-AD0B-2C469F901E5D}" destId="{B0E7357E-61CD-4F5B-93D9-1E11F4F83345}" srcOrd="0" destOrd="0" presId="urn:microsoft.com/office/officeart/2005/8/layout/hierarchy2"/>
    <dgm:cxn modelId="{89D14D2B-A555-4A6F-999E-53ACB4DC5EC1}" srcId="{7ADC2D08-7463-48CC-8776-BD2C57C453DB}" destId="{CF1C1E60-212A-47B9-9E53-8560B07A5034}" srcOrd="1" destOrd="0" parTransId="{7C2226B5-D484-4642-BA92-982ECA245824}" sibTransId="{401488AC-6BF9-4D6D-8243-3B6E1960CC39}"/>
    <dgm:cxn modelId="{7E30E354-1AE4-4B5C-9C53-7FFA5FDE8A51}" type="presOf" srcId="{7C2226B5-D484-4642-BA92-982ECA245824}" destId="{3CBD6FC0-D195-4DCF-8DAC-EA8C269AFF58}" srcOrd="0" destOrd="0" presId="urn:microsoft.com/office/officeart/2005/8/layout/hierarchy2"/>
    <dgm:cxn modelId="{2ABC4931-B133-4B7C-AB7C-892F9C130FC1}" type="presOf" srcId="{CF1C1E60-212A-47B9-9E53-8560B07A5034}" destId="{B3D87000-D5A5-4A2D-A540-B84349F92603}" srcOrd="0" destOrd="0" presId="urn:microsoft.com/office/officeart/2005/8/layout/hierarchy2"/>
    <dgm:cxn modelId="{8ADB28F1-EDB4-48A2-8D10-0A34275086A8}" type="presOf" srcId="{6A1B2658-3CBB-46C3-866F-C8F9FDD654FE}" destId="{8C1B4271-1A60-47D9-A08B-C0361D8F85C9}" srcOrd="0" destOrd="0" presId="urn:microsoft.com/office/officeart/2005/8/layout/hierarchy2"/>
    <dgm:cxn modelId="{71F28AEB-8CDD-4DA6-9CE4-BF87CCE99190}" type="presOf" srcId="{7ADC2D08-7463-48CC-8776-BD2C57C453DB}" destId="{91EF5BD1-3CE0-4491-9221-22CEF57C9541}" srcOrd="0" destOrd="0" presId="urn:microsoft.com/office/officeart/2005/8/layout/hierarchy2"/>
    <dgm:cxn modelId="{29E6C85F-052C-41CA-B099-3FC5DFB1918D}" type="presOf" srcId="{D50B868B-14F5-4175-AD0B-2C469F901E5D}" destId="{93733E21-745C-4227-8B93-C4F7ACBBD4C1}" srcOrd="1" destOrd="0" presId="urn:microsoft.com/office/officeart/2005/8/layout/hierarchy2"/>
    <dgm:cxn modelId="{68CBF215-A092-4B17-BCCB-E06D954E31CE}" srcId="{7ADC2D08-7463-48CC-8776-BD2C57C453DB}" destId="{6A1B2658-3CBB-46C3-866F-C8F9FDD654FE}" srcOrd="0" destOrd="0" parTransId="{D50B868B-14F5-4175-AD0B-2C469F901E5D}" sibTransId="{F72020A0-04F3-4573-AD3D-35ED85D85A6C}"/>
    <dgm:cxn modelId="{EDE64F5D-23E7-4147-9027-FFAA35295366}" srcId="{9A9518DD-6517-4CAA-B43B-8C4B5748C6C2}" destId="{7ADC2D08-7463-48CC-8776-BD2C57C453DB}" srcOrd="0" destOrd="0" parTransId="{1AAC7A5D-1A2B-402D-836B-A97D69CC4144}" sibTransId="{60393538-A316-47C4-9366-CE7DCFE89A5A}"/>
    <dgm:cxn modelId="{99E5ED05-1400-46FB-B197-975B4E8E8CC9}" type="presOf" srcId="{7C2226B5-D484-4642-BA92-982ECA245824}" destId="{43C93B30-AE0E-4B65-AC81-4AED8D4F35E9}" srcOrd="1" destOrd="0" presId="urn:microsoft.com/office/officeart/2005/8/layout/hierarchy2"/>
    <dgm:cxn modelId="{8A551D54-7544-474C-85BB-9F440FAAF65B}" type="presParOf" srcId="{5EC8ECF7-7C1C-434F-8180-E0E4531246DF}" destId="{D5F891EA-507F-4C43-8707-BDA6529A1808}" srcOrd="0" destOrd="0" presId="urn:microsoft.com/office/officeart/2005/8/layout/hierarchy2"/>
    <dgm:cxn modelId="{EE170A5C-58D1-4D1E-A04D-CD4054B05ADF}" type="presParOf" srcId="{D5F891EA-507F-4C43-8707-BDA6529A1808}" destId="{91EF5BD1-3CE0-4491-9221-22CEF57C9541}" srcOrd="0" destOrd="0" presId="urn:microsoft.com/office/officeart/2005/8/layout/hierarchy2"/>
    <dgm:cxn modelId="{9C05431A-6140-4E5F-911A-5713A5D8A9CE}" type="presParOf" srcId="{D5F891EA-507F-4C43-8707-BDA6529A1808}" destId="{768D3DD3-0435-4A63-8E95-EFAC86D8FC0D}" srcOrd="1" destOrd="0" presId="urn:microsoft.com/office/officeart/2005/8/layout/hierarchy2"/>
    <dgm:cxn modelId="{EF5702FA-51A7-447D-8906-6C398BADD5B4}" type="presParOf" srcId="{768D3DD3-0435-4A63-8E95-EFAC86D8FC0D}" destId="{B0E7357E-61CD-4F5B-93D9-1E11F4F83345}" srcOrd="0" destOrd="0" presId="urn:microsoft.com/office/officeart/2005/8/layout/hierarchy2"/>
    <dgm:cxn modelId="{57F5C3D6-7819-45DD-9DDA-AB4589EF0C71}" type="presParOf" srcId="{B0E7357E-61CD-4F5B-93D9-1E11F4F83345}" destId="{93733E21-745C-4227-8B93-C4F7ACBBD4C1}" srcOrd="0" destOrd="0" presId="urn:microsoft.com/office/officeart/2005/8/layout/hierarchy2"/>
    <dgm:cxn modelId="{0B3C35E3-3EB4-4D77-BF5F-17A378829927}" type="presParOf" srcId="{768D3DD3-0435-4A63-8E95-EFAC86D8FC0D}" destId="{986A8D8A-8AD7-4B69-A1F5-D5C2F384E83F}" srcOrd="1" destOrd="0" presId="urn:microsoft.com/office/officeart/2005/8/layout/hierarchy2"/>
    <dgm:cxn modelId="{85EC9317-FBDA-463B-8430-0B720E755937}" type="presParOf" srcId="{986A8D8A-8AD7-4B69-A1F5-D5C2F384E83F}" destId="{8C1B4271-1A60-47D9-A08B-C0361D8F85C9}" srcOrd="0" destOrd="0" presId="urn:microsoft.com/office/officeart/2005/8/layout/hierarchy2"/>
    <dgm:cxn modelId="{4FE050C2-8108-4C37-997F-211DECF6EE7B}" type="presParOf" srcId="{986A8D8A-8AD7-4B69-A1F5-D5C2F384E83F}" destId="{76A3C340-CE8B-42D0-A7A5-48162E89F4B2}" srcOrd="1" destOrd="0" presId="urn:microsoft.com/office/officeart/2005/8/layout/hierarchy2"/>
    <dgm:cxn modelId="{30378DBB-527B-4092-A1D9-859DA79E3D95}" type="presParOf" srcId="{768D3DD3-0435-4A63-8E95-EFAC86D8FC0D}" destId="{3CBD6FC0-D195-4DCF-8DAC-EA8C269AFF58}" srcOrd="2" destOrd="0" presId="urn:microsoft.com/office/officeart/2005/8/layout/hierarchy2"/>
    <dgm:cxn modelId="{291FFFF8-CEE3-4A35-80AC-A847FB9336DB}" type="presParOf" srcId="{3CBD6FC0-D195-4DCF-8DAC-EA8C269AFF58}" destId="{43C93B30-AE0E-4B65-AC81-4AED8D4F35E9}" srcOrd="0" destOrd="0" presId="urn:microsoft.com/office/officeart/2005/8/layout/hierarchy2"/>
    <dgm:cxn modelId="{DC9CC17D-5C85-4140-ACBB-30692E255CB2}" type="presParOf" srcId="{768D3DD3-0435-4A63-8E95-EFAC86D8FC0D}" destId="{7565934A-4D0D-4176-B87E-76944E2E559F}" srcOrd="3" destOrd="0" presId="urn:microsoft.com/office/officeart/2005/8/layout/hierarchy2"/>
    <dgm:cxn modelId="{6CAD7974-B6DA-40B8-AB38-516E96E3B0C6}" type="presParOf" srcId="{7565934A-4D0D-4176-B87E-76944E2E559F}" destId="{B3D87000-D5A5-4A2D-A540-B84349F92603}" srcOrd="0" destOrd="0" presId="urn:microsoft.com/office/officeart/2005/8/layout/hierarchy2"/>
    <dgm:cxn modelId="{C23DD600-DF90-4DB6-97E2-1B5B154DC809}" type="presParOf" srcId="{7565934A-4D0D-4176-B87E-76944E2E559F}" destId="{9E406C69-3F0B-460D-ABB0-9A32707B2A28}" srcOrd="1" destOrd="0" presId="urn:microsoft.com/office/officeart/2005/8/layout/hierarchy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4863D-161D-454D-9391-4160AF2149FD}" type="doc">
      <dgm:prSet loTypeId="urn:microsoft.com/office/officeart/2005/8/layout/vList6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B0646B9-4F13-4AA5-9883-34E22ABF3CA5}">
      <dgm:prSet phldrT="[Текст]" custT="1"/>
      <dgm:spPr>
        <a:solidFill>
          <a:srgbClr val="C0504D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ru-RU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Жилищно-коммунальное</a:t>
          </a:r>
          <a:r>
            <a:rPr kumimoji="0" lang="ru-RU" sz="2000" b="0" i="0" u="none" strike="noStrike" cap="none" spc="0" normalizeH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 хозяйство, благоустройство</a:t>
          </a:r>
          <a:endParaRPr lang="ru-RU" sz="2000" dirty="0"/>
        </a:p>
      </dgm:t>
    </dgm:pt>
    <dgm:pt modelId="{1C545143-1208-4EC1-96D3-D33045638283}" type="parTrans" cxnId="{34A4BC4F-EB17-4B1B-A3DD-8013FC0DC5E8}">
      <dgm:prSet/>
      <dgm:spPr/>
      <dgm:t>
        <a:bodyPr/>
        <a:lstStyle/>
        <a:p>
          <a:endParaRPr lang="ru-RU"/>
        </a:p>
      </dgm:t>
    </dgm:pt>
    <dgm:pt modelId="{C699BF5B-FB95-493D-9B83-92A4B39E9387}" type="sibTrans" cxnId="{34A4BC4F-EB17-4B1B-A3DD-8013FC0DC5E8}">
      <dgm:prSet/>
      <dgm:spPr/>
      <dgm:t>
        <a:bodyPr/>
        <a:lstStyle/>
        <a:p>
          <a:endParaRPr lang="ru-RU"/>
        </a:p>
      </dgm:t>
    </dgm:pt>
    <dgm:pt modelId="{540EB3B8-24E3-4D72-BE8F-6D9003698206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rPr>
            <a:t>Субсидирование ЖК услуг  населению</a:t>
          </a:r>
          <a:endParaRPr lang="ru-RU" sz="1400" b="0" dirty="0">
            <a:latin typeface="+mn-lt"/>
          </a:endParaRPr>
        </a:p>
      </dgm:t>
    </dgm:pt>
    <dgm:pt modelId="{2006D14D-2EA9-46D5-A8D5-0339D7510CF5}" type="parTrans" cxnId="{339F7D5E-2C08-4360-A64A-C7AAE97301A9}">
      <dgm:prSet/>
      <dgm:spPr/>
      <dgm:t>
        <a:bodyPr/>
        <a:lstStyle/>
        <a:p>
          <a:endParaRPr lang="ru-RU"/>
        </a:p>
      </dgm:t>
    </dgm:pt>
    <dgm:pt modelId="{EA158B9D-F9FC-4901-9E4D-88A383057CAF}" type="sibTrans" cxnId="{339F7D5E-2C08-4360-A64A-C7AAE97301A9}">
      <dgm:prSet/>
      <dgm:spPr/>
      <dgm:t>
        <a:bodyPr/>
        <a:lstStyle/>
        <a:p>
          <a:endParaRPr lang="ru-RU"/>
        </a:p>
      </dgm:t>
    </dgm:pt>
    <dgm:pt modelId="{140E8A99-EF03-4F00-B7F8-70D57BD2009B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/>
            <a:t>Транспорт </a:t>
          </a:r>
        </a:p>
      </dgm:t>
    </dgm:pt>
    <dgm:pt modelId="{9713BFA7-FAB9-494B-91DD-C17777056A91}" type="parTrans" cxnId="{C77D07BA-3A21-4DE2-AC89-B1A13514B8BB}">
      <dgm:prSet/>
      <dgm:spPr/>
      <dgm:t>
        <a:bodyPr/>
        <a:lstStyle/>
        <a:p>
          <a:endParaRPr lang="ru-RU"/>
        </a:p>
      </dgm:t>
    </dgm:pt>
    <dgm:pt modelId="{8B51CC37-1B89-4544-8F8C-E870755E3258}" type="sibTrans" cxnId="{C77D07BA-3A21-4DE2-AC89-B1A13514B8BB}">
      <dgm:prSet/>
      <dgm:spPr/>
      <dgm:t>
        <a:bodyPr/>
        <a:lstStyle/>
        <a:p>
          <a:endParaRPr lang="ru-RU"/>
        </a:p>
      </dgm:t>
    </dgm:pt>
    <dgm:pt modelId="{CEA47847-B873-4A94-865C-43A30E731156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/>
            <a:t>Субсидирование затрат транспортных организаций </a:t>
          </a:r>
        </a:p>
      </dgm:t>
    </dgm:pt>
    <dgm:pt modelId="{9D8E0DA5-95DD-4A71-AE96-BFEF644A31A6}" type="parTrans" cxnId="{46FE25FD-6D45-4431-856C-20D02F533050}">
      <dgm:prSet/>
      <dgm:spPr/>
      <dgm:t>
        <a:bodyPr/>
        <a:lstStyle/>
        <a:p>
          <a:endParaRPr lang="ru-RU"/>
        </a:p>
      </dgm:t>
    </dgm:pt>
    <dgm:pt modelId="{D5A69F0D-3FEA-4D83-B05D-F722ED34AF38}" type="sibTrans" cxnId="{46FE25FD-6D45-4431-856C-20D02F533050}">
      <dgm:prSet/>
      <dgm:spPr/>
      <dgm:t>
        <a:bodyPr/>
        <a:lstStyle/>
        <a:p>
          <a:endParaRPr lang="ru-RU"/>
        </a:p>
      </dgm:t>
    </dgm:pt>
    <dgm:pt modelId="{91FBC8C9-772F-461A-B355-DECBB1D7FA5D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>
              <a:latin typeface="+mn-lt"/>
            </a:rPr>
            <a:t>Текущий и капитальный ремонты жилфонда</a:t>
          </a:r>
        </a:p>
      </dgm:t>
    </dgm:pt>
    <dgm:pt modelId="{BA03D794-885B-41C0-8F3D-0B03133ED27B}" type="parTrans" cxnId="{D728F52C-4B8D-4501-8CEC-9C6DD357D3D6}">
      <dgm:prSet/>
      <dgm:spPr/>
      <dgm:t>
        <a:bodyPr/>
        <a:lstStyle/>
        <a:p>
          <a:endParaRPr lang="ru-RU"/>
        </a:p>
      </dgm:t>
    </dgm:pt>
    <dgm:pt modelId="{4AAD23F4-1F45-4144-8885-9DF49DFFDE28}" type="sibTrans" cxnId="{D728F52C-4B8D-4501-8CEC-9C6DD357D3D6}">
      <dgm:prSet/>
      <dgm:spPr/>
      <dgm:t>
        <a:bodyPr/>
        <a:lstStyle/>
        <a:p>
          <a:endParaRPr lang="ru-RU"/>
        </a:p>
      </dgm:t>
    </dgm:pt>
    <dgm:pt modelId="{B78AF8DE-2F32-4DA4-B9E2-62C5B0855A5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Содержание и ремонт объектов благоустройства, улично-дорожной сети, придомовой территории,</a:t>
          </a:r>
          <a:r>
            <a:rPr kumimoji="0" lang="ru-RU" sz="1400" b="0" i="0" u="none" strike="noStrike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 уличное освещение и т.д.</a:t>
          </a:r>
          <a:endParaRPr lang="ru-RU" sz="1400" b="0" dirty="0">
            <a:latin typeface="+mn-lt"/>
          </a:endParaRPr>
        </a:p>
      </dgm:t>
    </dgm:pt>
    <dgm:pt modelId="{2C00CF3E-DBF1-44DD-9F0B-BB8DAD3F8633}" type="parTrans" cxnId="{89F71168-1A41-46B4-BB34-981A2F6EFC1F}">
      <dgm:prSet/>
      <dgm:spPr/>
      <dgm:t>
        <a:bodyPr/>
        <a:lstStyle/>
        <a:p>
          <a:endParaRPr lang="ru-RU"/>
        </a:p>
      </dgm:t>
    </dgm:pt>
    <dgm:pt modelId="{8211234F-20BD-4396-9AEC-B561BFFDF23D}" type="sibTrans" cxnId="{89F71168-1A41-46B4-BB34-981A2F6EFC1F}">
      <dgm:prSet/>
      <dgm:spPr/>
      <dgm:t>
        <a:bodyPr/>
        <a:lstStyle/>
        <a:p>
          <a:endParaRPr lang="ru-RU"/>
        </a:p>
      </dgm:t>
    </dgm:pt>
    <dgm:pt modelId="{31C32834-9B49-4506-B635-6B105E474337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latin typeface="+mn-lt"/>
            </a:rPr>
            <a:t>Капитальный ремонт, приобретение и замена лифтов</a:t>
          </a:r>
          <a:endParaRPr kumimoji="0" lang="ru-RU" sz="1400" b="0" i="0" u="none" strike="noStrike" cap="none" spc="0" normalizeH="0" baseline="0" noProof="0" dirty="0">
            <a:ln>
              <a:noFill/>
            </a:ln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5226B49A-E01D-451A-8B31-83FCA270AD28}" type="parTrans" cxnId="{5129D32F-D121-48AE-A8CE-35A617C6B8BB}">
      <dgm:prSet/>
      <dgm:spPr/>
      <dgm:t>
        <a:bodyPr/>
        <a:lstStyle/>
        <a:p>
          <a:endParaRPr lang="ru-RU"/>
        </a:p>
      </dgm:t>
    </dgm:pt>
    <dgm:pt modelId="{62A9D277-0309-4119-B81A-D19A12FF3389}" type="sibTrans" cxnId="{5129D32F-D121-48AE-A8CE-35A617C6B8BB}">
      <dgm:prSet/>
      <dgm:spPr/>
      <dgm:t>
        <a:bodyPr/>
        <a:lstStyle/>
        <a:p>
          <a:endParaRPr lang="ru-RU"/>
        </a:p>
      </dgm:t>
    </dgm:pt>
    <dgm:pt modelId="{FE1B5366-061A-4C2A-926A-A76BDFBF1B72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/>
            <a:t>Оплата услуг оператора перевозок</a:t>
          </a:r>
        </a:p>
      </dgm:t>
    </dgm:pt>
    <dgm:pt modelId="{647230E8-B0C0-46BB-A737-98AEE5FFAE76}" type="parTrans" cxnId="{EF461F20-72B5-4B19-9BD7-C66B7C5B7B6B}">
      <dgm:prSet/>
      <dgm:spPr/>
      <dgm:t>
        <a:bodyPr/>
        <a:lstStyle/>
        <a:p>
          <a:endParaRPr lang="ru-RU"/>
        </a:p>
      </dgm:t>
    </dgm:pt>
    <dgm:pt modelId="{622B4BAA-8A7F-4AAB-9293-9CC557A3CDFB}" type="sibTrans" cxnId="{EF461F20-72B5-4B19-9BD7-C66B7C5B7B6B}">
      <dgm:prSet/>
      <dgm:spPr/>
      <dgm:t>
        <a:bodyPr/>
        <a:lstStyle/>
        <a:p>
          <a:endParaRPr lang="ru-RU"/>
        </a:p>
      </dgm:t>
    </dgm:pt>
    <dgm:pt modelId="{F287C42C-6709-4B3E-BD74-215F93FF376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latin typeface="+mn-lt"/>
            </a:rPr>
            <a:t> Льготы по плате за ЖК услуги</a:t>
          </a:r>
          <a:endParaRPr lang="ru-RU" sz="1400" b="0" dirty="0">
            <a:latin typeface="+mn-lt"/>
          </a:endParaRPr>
        </a:p>
      </dgm:t>
    </dgm:pt>
    <dgm:pt modelId="{EE0404DB-EE82-460E-A114-1DF6A65BDB04}" type="parTrans" cxnId="{CB762834-515F-4662-BC7F-AA35A99A1A95}">
      <dgm:prSet/>
      <dgm:spPr/>
      <dgm:t>
        <a:bodyPr/>
        <a:lstStyle/>
        <a:p>
          <a:endParaRPr lang="ru-RU"/>
        </a:p>
      </dgm:t>
    </dgm:pt>
    <dgm:pt modelId="{0D0BE743-5FC2-43CB-AF5A-98A75C47DFA1}" type="sibTrans" cxnId="{CB762834-515F-4662-BC7F-AA35A99A1A95}">
      <dgm:prSet/>
      <dgm:spPr/>
      <dgm:t>
        <a:bodyPr/>
        <a:lstStyle/>
        <a:p>
          <a:endParaRPr lang="ru-RU"/>
        </a:p>
      </dgm:t>
    </dgm:pt>
    <dgm:pt modelId="{524FCEBC-4D10-4816-B556-70B4305C0284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0" dirty="0" smtClean="0"/>
            <a:t>Удешевление стоимости</a:t>
          </a:r>
          <a:r>
            <a:rPr lang="ru-RU" sz="1600" b="0" i="1" dirty="0" smtClean="0"/>
            <a:t> </a:t>
          </a:r>
          <a:r>
            <a:rPr lang="ru-RU" sz="1600" b="0" dirty="0" smtClean="0"/>
            <a:t>твердых видов топлива, реализуемого населению</a:t>
          </a:r>
          <a:endParaRPr lang="ru-RU" sz="1600" dirty="0"/>
        </a:p>
      </dgm:t>
    </dgm:pt>
    <dgm:pt modelId="{09EB1A35-B132-4B53-9405-A8FC50926F24}" type="parTrans" cxnId="{3FB324FA-1E54-4D91-A8C0-8B5178D9716B}">
      <dgm:prSet/>
      <dgm:spPr/>
      <dgm:t>
        <a:bodyPr/>
        <a:lstStyle/>
        <a:p>
          <a:endParaRPr lang="ru-RU"/>
        </a:p>
      </dgm:t>
    </dgm:pt>
    <dgm:pt modelId="{9417D7EB-FAE0-41E1-8D17-5DF120EA97B0}" type="sibTrans" cxnId="{3FB324FA-1E54-4D91-A8C0-8B5178D9716B}">
      <dgm:prSet/>
      <dgm:spPr/>
      <dgm:t>
        <a:bodyPr/>
        <a:lstStyle/>
        <a:p>
          <a:endParaRPr lang="ru-RU"/>
        </a:p>
      </dgm:t>
    </dgm:pt>
    <dgm:pt modelId="{9DF490BE-4246-46EC-9999-78851A45405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400" b="0" dirty="0">
            <a:latin typeface="+mn-lt"/>
          </a:endParaRPr>
        </a:p>
      </dgm:t>
    </dgm:pt>
    <dgm:pt modelId="{29CCFC98-260C-4992-BBE4-6F13AA25C9D6}" type="parTrans" cxnId="{383289AF-BDAC-4CF6-A318-0D70A517FFCA}">
      <dgm:prSet/>
      <dgm:spPr/>
      <dgm:t>
        <a:bodyPr/>
        <a:lstStyle/>
        <a:p>
          <a:endParaRPr lang="ru-RU"/>
        </a:p>
      </dgm:t>
    </dgm:pt>
    <dgm:pt modelId="{EE5D1763-A967-4DF7-A50E-FF9888F7CFAB}" type="sibTrans" cxnId="{383289AF-BDAC-4CF6-A318-0D70A517FFCA}">
      <dgm:prSet/>
      <dgm:spPr/>
      <dgm:t>
        <a:bodyPr/>
        <a:lstStyle/>
        <a:p>
          <a:endParaRPr lang="ru-RU"/>
        </a:p>
      </dgm:t>
    </dgm:pt>
    <dgm:pt modelId="{E63A95A3-7549-420C-8067-0395DEBC0906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9A466F4C-6210-4025-86EA-5AC9B443ACCE}" type="parTrans" cxnId="{4C85F169-6D4F-46FC-A00F-974A55D477A1}">
      <dgm:prSet/>
      <dgm:spPr/>
      <dgm:t>
        <a:bodyPr/>
        <a:lstStyle/>
        <a:p>
          <a:endParaRPr lang="ru-RU"/>
        </a:p>
      </dgm:t>
    </dgm:pt>
    <dgm:pt modelId="{F24CC390-B05F-4DCA-8859-68697D226857}" type="sibTrans" cxnId="{4C85F169-6D4F-46FC-A00F-974A55D477A1}">
      <dgm:prSet/>
      <dgm:spPr/>
      <dgm:t>
        <a:bodyPr/>
        <a:lstStyle/>
        <a:p>
          <a:endParaRPr lang="ru-RU"/>
        </a:p>
      </dgm:t>
    </dgm:pt>
    <dgm:pt modelId="{70937667-82FA-41D6-9C4C-D5AC62583688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/>
            <a:t>Топливо и энергетика</a:t>
          </a:r>
        </a:p>
      </dgm:t>
    </dgm:pt>
    <dgm:pt modelId="{8C74957F-4F47-47B4-9458-193D57B0C560}" type="sibTrans" cxnId="{7D58A372-6AD2-48DB-8758-DC1A6A6E4023}">
      <dgm:prSet/>
      <dgm:spPr/>
      <dgm:t>
        <a:bodyPr/>
        <a:lstStyle/>
        <a:p>
          <a:endParaRPr lang="ru-RU"/>
        </a:p>
      </dgm:t>
    </dgm:pt>
    <dgm:pt modelId="{B3988AB3-FA46-46D2-860F-D6F1B7D68637}" type="parTrans" cxnId="{7D58A372-6AD2-48DB-8758-DC1A6A6E4023}">
      <dgm:prSet/>
      <dgm:spPr/>
      <dgm:t>
        <a:bodyPr/>
        <a:lstStyle/>
        <a:p>
          <a:endParaRPr lang="ru-RU"/>
        </a:p>
      </dgm:t>
    </dgm:pt>
    <dgm:pt modelId="{5DBF6E1A-5600-41D1-8DAA-901C5B88A953}" type="pres">
      <dgm:prSet presAssocID="{DA34863D-161D-454D-9391-4160AF2149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DC1997-EF82-4021-A9BB-71A230D21A1D}" type="pres">
      <dgm:prSet presAssocID="{AB0646B9-4F13-4AA5-9883-34E22ABF3CA5}" presName="linNode" presStyleCnt="0"/>
      <dgm:spPr/>
    </dgm:pt>
    <dgm:pt modelId="{0F892FF8-D132-49D1-8AB2-7187135D9FE6}" type="pres">
      <dgm:prSet presAssocID="{AB0646B9-4F13-4AA5-9883-34E22ABF3CA5}" presName="parentShp" presStyleLbl="node1" presStyleIdx="0" presStyleCnt="3" custScaleX="76234" custScaleY="118600" custLinFactNeighborX="-1340" custLinFactNeighborY="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D2BF-4BEA-4867-8C08-36777ADF6DAD}" type="pres">
      <dgm:prSet presAssocID="{AB0646B9-4F13-4AA5-9883-34E22ABF3CA5}" presName="childShp" presStyleLbl="bgAccFollowNode1" presStyleIdx="0" presStyleCnt="3" custScaleX="113238" custScaleY="181190" custLinFactNeighborX="-807" custLinFactNeighborY="-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DBABD-5BAA-4C50-AFE1-29AFECFB2E7F}" type="pres">
      <dgm:prSet presAssocID="{C699BF5B-FB95-493D-9B83-92A4B39E9387}" presName="spacing" presStyleCnt="0"/>
      <dgm:spPr/>
    </dgm:pt>
    <dgm:pt modelId="{9535D3CB-21AA-474D-B791-690850C93360}" type="pres">
      <dgm:prSet presAssocID="{140E8A99-EF03-4F00-B7F8-70D57BD2009B}" presName="linNode" presStyleCnt="0"/>
      <dgm:spPr/>
    </dgm:pt>
    <dgm:pt modelId="{FED0D676-4C27-42FC-9373-A1C1194C290E}" type="pres">
      <dgm:prSet presAssocID="{140E8A99-EF03-4F00-B7F8-70D57BD2009B}" presName="parentShp" presStyleLbl="node1" presStyleIdx="1" presStyleCnt="3" custScaleX="64188" custScaleY="64237" custLinFactNeighborX="-2691" custLinFactNeighborY="-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960C2-FBE0-4EFD-A63E-935BF44410D9}" type="pres">
      <dgm:prSet presAssocID="{140E8A99-EF03-4F00-B7F8-70D57BD2009B}" presName="childShp" presStyleLbl="bgAccFollowNode1" presStyleIdx="1" presStyleCnt="3" custScaleX="110480" custScaleY="72970" custLinFactNeighborX="1687" custLinFactNeighborY="-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ED0AD-DD40-4CB7-AD17-70BF4A9D6839}" type="pres">
      <dgm:prSet presAssocID="{8B51CC37-1B89-4544-8F8C-E870755E3258}" presName="spacing" presStyleCnt="0"/>
      <dgm:spPr/>
    </dgm:pt>
    <dgm:pt modelId="{8636EC67-CA1E-4079-AF4E-1A1E07A2E313}" type="pres">
      <dgm:prSet presAssocID="{70937667-82FA-41D6-9C4C-D5AC62583688}" presName="linNode" presStyleCnt="0"/>
      <dgm:spPr/>
    </dgm:pt>
    <dgm:pt modelId="{6FCB22D4-912D-4406-BC65-F8E317EBCDD5}" type="pres">
      <dgm:prSet presAssocID="{70937667-82FA-41D6-9C4C-D5AC62583688}" presName="parentShp" presStyleLbl="node1" presStyleIdx="2" presStyleCnt="3" custScaleX="63799" custScaleY="66261" custLinFactNeighborX="-2746" custLinFactNeighborY="-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699F-3FB2-4A4C-8332-98C89E158AB8}" type="pres">
      <dgm:prSet presAssocID="{70937667-82FA-41D6-9C4C-D5AC62583688}" presName="childShp" presStyleLbl="bgAccFollowNode1" presStyleIdx="2" presStyleCnt="3" custScaleX="110628" custScaleY="82547" custLinFactNeighborX="-418" custLinFactNeighborY="-6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8A372-6AD2-48DB-8758-DC1A6A6E4023}" srcId="{DA34863D-161D-454D-9391-4160AF2149FD}" destId="{70937667-82FA-41D6-9C4C-D5AC62583688}" srcOrd="2" destOrd="0" parTransId="{B3988AB3-FA46-46D2-860F-D6F1B7D68637}" sibTransId="{8C74957F-4F47-47B4-9458-193D57B0C560}"/>
    <dgm:cxn modelId="{B22BC60F-A4C1-4C84-8016-298851AAD071}" type="presOf" srcId="{CEA47847-B873-4A94-865C-43A30E731156}" destId="{83C960C2-FBE0-4EFD-A63E-935BF44410D9}" srcOrd="0" destOrd="0" presId="urn:microsoft.com/office/officeart/2005/8/layout/vList6"/>
    <dgm:cxn modelId="{5129D32F-D121-48AE-A8CE-35A617C6B8BB}" srcId="{AB0646B9-4F13-4AA5-9883-34E22ABF3CA5}" destId="{31C32834-9B49-4506-B635-6B105E474337}" srcOrd="5" destOrd="0" parTransId="{5226B49A-E01D-451A-8B31-83FCA270AD28}" sibTransId="{62A9D277-0309-4119-B81A-D19A12FF3389}"/>
    <dgm:cxn modelId="{3D993342-551B-46A0-AFE2-ABE9F01481BC}" type="presOf" srcId="{540EB3B8-24E3-4D72-BE8F-6D9003698206}" destId="{1B9CD2BF-4BEA-4867-8C08-36777ADF6DAD}" srcOrd="0" destOrd="1" presId="urn:microsoft.com/office/officeart/2005/8/layout/vList6"/>
    <dgm:cxn modelId="{3FB324FA-1E54-4D91-A8C0-8B5178D9716B}" srcId="{70937667-82FA-41D6-9C4C-D5AC62583688}" destId="{524FCEBC-4D10-4816-B556-70B4305C0284}" srcOrd="1" destOrd="0" parTransId="{09EB1A35-B132-4B53-9405-A8FC50926F24}" sibTransId="{9417D7EB-FAE0-41E1-8D17-5DF120EA97B0}"/>
    <dgm:cxn modelId="{099D7922-4D8B-40A8-BC90-CBA3E334AC15}" type="presOf" srcId="{70937667-82FA-41D6-9C4C-D5AC62583688}" destId="{6FCB22D4-912D-4406-BC65-F8E317EBCDD5}" srcOrd="0" destOrd="0" presId="urn:microsoft.com/office/officeart/2005/8/layout/vList6"/>
    <dgm:cxn modelId="{89F71168-1A41-46B4-BB34-981A2F6EFC1F}" srcId="{AB0646B9-4F13-4AA5-9883-34E22ABF3CA5}" destId="{B78AF8DE-2F32-4DA4-B9E2-62C5B0855A53}" srcOrd="4" destOrd="0" parTransId="{2C00CF3E-DBF1-44DD-9F0B-BB8DAD3F8633}" sibTransId="{8211234F-20BD-4396-9AEC-B561BFFDF23D}"/>
    <dgm:cxn modelId="{D411FEAC-1B9A-4C05-8F3A-1C9F8C9D4F1C}" type="presOf" srcId="{B78AF8DE-2F32-4DA4-B9E2-62C5B0855A53}" destId="{1B9CD2BF-4BEA-4867-8C08-36777ADF6DAD}" srcOrd="0" destOrd="4" presId="urn:microsoft.com/office/officeart/2005/8/layout/vList6"/>
    <dgm:cxn modelId="{D728F52C-4B8D-4501-8CEC-9C6DD357D3D6}" srcId="{AB0646B9-4F13-4AA5-9883-34E22ABF3CA5}" destId="{91FBC8C9-772F-461A-B355-DECBB1D7FA5D}" srcOrd="3" destOrd="0" parTransId="{BA03D794-885B-41C0-8F3D-0B03133ED27B}" sibTransId="{4AAD23F4-1F45-4144-8885-9DF49DFFDE28}"/>
    <dgm:cxn modelId="{EF461F20-72B5-4B19-9BD7-C66B7C5B7B6B}" srcId="{140E8A99-EF03-4F00-B7F8-70D57BD2009B}" destId="{FE1B5366-061A-4C2A-926A-A76BDFBF1B72}" srcOrd="1" destOrd="0" parTransId="{647230E8-B0C0-46BB-A737-98AEE5FFAE76}" sibTransId="{622B4BAA-8A7F-4AAB-9293-9CC557A3CDFB}"/>
    <dgm:cxn modelId="{A71B5423-D15C-407A-A68E-6FC93348A1D0}" type="presOf" srcId="{524FCEBC-4D10-4816-B556-70B4305C0284}" destId="{051B699F-3FB2-4A4C-8332-98C89E158AB8}" srcOrd="0" destOrd="1" presId="urn:microsoft.com/office/officeart/2005/8/layout/vList6"/>
    <dgm:cxn modelId="{1314BD25-A540-4D98-BE0E-B0AA34A06008}" type="presOf" srcId="{DA34863D-161D-454D-9391-4160AF2149FD}" destId="{5DBF6E1A-5600-41D1-8DAA-901C5B88A953}" srcOrd="0" destOrd="0" presId="urn:microsoft.com/office/officeart/2005/8/layout/vList6"/>
    <dgm:cxn modelId="{4C85F169-6D4F-46FC-A00F-974A55D477A1}" srcId="{70937667-82FA-41D6-9C4C-D5AC62583688}" destId="{E63A95A3-7549-420C-8067-0395DEBC0906}" srcOrd="0" destOrd="0" parTransId="{9A466F4C-6210-4025-86EA-5AC9B443ACCE}" sibTransId="{F24CC390-B05F-4DCA-8859-68697D226857}"/>
    <dgm:cxn modelId="{8666E2BF-DDED-462B-AE54-CEDA5E10A2F7}" type="presOf" srcId="{FE1B5366-061A-4C2A-926A-A76BDFBF1B72}" destId="{83C960C2-FBE0-4EFD-A63E-935BF44410D9}" srcOrd="0" destOrd="1" presId="urn:microsoft.com/office/officeart/2005/8/layout/vList6"/>
    <dgm:cxn modelId="{83B9DE83-7F28-4E80-B923-CC5A5DEE485D}" type="presOf" srcId="{140E8A99-EF03-4F00-B7F8-70D57BD2009B}" destId="{FED0D676-4C27-42FC-9373-A1C1194C290E}" srcOrd="0" destOrd="0" presId="urn:microsoft.com/office/officeart/2005/8/layout/vList6"/>
    <dgm:cxn modelId="{CB762834-515F-4662-BC7F-AA35A99A1A95}" srcId="{AB0646B9-4F13-4AA5-9883-34E22ABF3CA5}" destId="{F287C42C-6709-4B3E-BD74-215F93FF3761}" srcOrd="2" destOrd="0" parTransId="{EE0404DB-EE82-460E-A114-1DF6A65BDB04}" sibTransId="{0D0BE743-5FC2-43CB-AF5A-98A75C47DFA1}"/>
    <dgm:cxn modelId="{336DABA7-72BF-4105-BC02-8CAFF0F12230}" type="presOf" srcId="{F287C42C-6709-4B3E-BD74-215F93FF3761}" destId="{1B9CD2BF-4BEA-4867-8C08-36777ADF6DAD}" srcOrd="0" destOrd="2" presId="urn:microsoft.com/office/officeart/2005/8/layout/vList6"/>
    <dgm:cxn modelId="{46D9494F-88F3-4539-9040-3D36D9EE4685}" type="presOf" srcId="{9DF490BE-4246-46EC-9999-78851A45405B}" destId="{1B9CD2BF-4BEA-4867-8C08-36777ADF6DAD}" srcOrd="0" destOrd="0" presId="urn:microsoft.com/office/officeart/2005/8/layout/vList6"/>
    <dgm:cxn modelId="{C77D07BA-3A21-4DE2-AC89-B1A13514B8BB}" srcId="{DA34863D-161D-454D-9391-4160AF2149FD}" destId="{140E8A99-EF03-4F00-B7F8-70D57BD2009B}" srcOrd="1" destOrd="0" parTransId="{9713BFA7-FAB9-494B-91DD-C17777056A91}" sibTransId="{8B51CC37-1B89-4544-8F8C-E870755E3258}"/>
    <dgm:cxn modelId="{34A4BC4F-EB17-4B1B-A3DD-8013FC0DC5E8}" srcId="{DA34863D-161D-454D-9391-4160AF2149FD}" destId="{AB0646B9-4F13-4AA5-9883-34E22ABF3CA5}" srcOrd="0" destOrd="0" parTransId="{1C545143-1208-4EC1-96D3-D33045638283}" sibTransId="{C699BF5B-FB95-493D-9B83-92A4B39E9387}"/>
    <dgm:cxn modelId="{339F7D5E-2C08-4360-A64A-C7AAE97301A9}" srcId="{AB0646B9-4F13-4AA5-9883-34E22ABF3CA5}" destId="{540EB3B8-24E3-4D72-BE8F-6D9003698206}" srcOrd="1" destOrd="0" parTransId="{2006D14D-2EA9-46D5-A8D5-0339D7510CF5}" sibTransId="{EA158B9D-F9FC-4901-9E4D-88A383057CAF}"/>
    <dgm:cxn modelId="{46FE25FD-6D45-4431-856C-20D02F533050}" srcId="{140E8A99-EF03-4F00-B7F8-70D57BD2009B}" destId="{CEA47847-B873-4A94-865C-43A30E731156}" srcOrd="0" destOrd="0" parTransId="{9D8E0DA5-95DD-4A71-AE96-BFEF644A31A6}" sibTransId="{D5A69F0D-3FEA-4D83-B05D-F722ED34AF38}"/>
    <dgm:cxn modelId="{24C7124E-A206-49AF-A625-F38640698AC8}" type="presOf" srcId="{91FBC8C9-772F-461A-B355-DECBB1D7FA5D}" destId="{1B9CD2BF-4BEA-4867-8C08-36777ADF6DAD}" srcOrd="0" destOrd="3" presId="urn:microsoft.com/office/officeart/2005/8/layout/vList6"/>
    <dgm:cxn modelId="{9F0061A7-5151-4F8F-8E45-AB4D3DCE80E5}" type="presOf" srcId="{AB0646B9-4F13-4AA5-9883-34E22ABF3CA5}" destId="{0F892FF8-D132-49D1-8AB2-7187135D9FE6}" srcOrd="0" destOrd="0" presId="urn:microsoft.com/office/officeart/2005/8/layout/vList6"/>
    <dgm:cxn modelId="{A4A81AD4-CC65-4C5F-AEB8-29FBE6731D57}" type="presOf" srcId="{31C32834-9B49-4506-B635-6B105E474337}" destId="{1B9CD2BF-4BEA-4867-8C08-36777ADF6DAD}" srcOrd="0" destOrd="5" presId="urn:microsoft.com/office/officeart/2005/8/layout/vList6"/>
    <dgm:cxn modelId="{9F8CD6E9-E934-4EBC-BDDE-205B470C9484}" type="presOf" srcId="{E63A95A3-7549-420C-8067-0395DEBC0906}" destId="{051B699F-3FB2-4A4C-8332-98C89E158AB8}" srcOrd="0" destOrd="0" presId="urn:microsoft.com/office/officeart/2005/8/layout/vList6"/>
    <dgm:cxn modelId="{383289AF-BDAC-4CF6-A318-0D70A517FFCA}" srcId="{AB0646B9-4F13-4AA5-9883-34E22ABF3CA5}" destId="{9DF490BE-4246-46EC-9999-78851A45405B}" srcOrd="0" destOrd="0" parTransId="{29CCFC98-260C-4992-BBE4-6F13AA25C9D6}" sibTransId="{EE5D1763-A967-4DF7-A50E-FF9888F7CFAB}"/>
    <dgm:cxn modelId="{B15CA19D-A37E-485C-91B0-E086ACB64036}" type="presParOf" srcId="{5DBF6E1A-5600-41D1-8DAA-901C5B88A953}" destId="{CADC1997-EF82-4021-A9BB-71A230D21A1D}" srcOrd="0" destOrd="0" presId="urn:microsoft.com/office/officeart/2005/8/layout/vList6"/>
    <dgm:cxn modelId="{5228B192-F711-43D3-A5D0-BDF4449CE8B1}" type="presParOf" srcId="{CADC1997-EF82-4021-A9BB-71A230D21A1D}" destId="{0F892FF8-D132-49D1-8AB2-7187135D9FE6}" srcOrd="0" destOrd="0" presId="urn:microsoft.com/office/officeart/2005/8/layout/vList6"/>
    <dgm:cxn modelId="{41DD65D8-0269-4D19-9378-0E2C26253E51}" type="presParOf" srcId="{CADC1997-EF82-4021-A9BB-71A230D21A1D}" destId="{1B9CD2BF-4BEA-4867-8C08-36777ADF6DAD}" srcOrd="1" destOrd="0" presId="urn:microsoft.com/office/officeart/2005/8/layout/vList6"/>
    <dgm:cxn modelId="{B000B4CD-D885-4173-BD94-F04087BBB228}" type="presParOf" srcId="{5DBF6E1A-5600-41D1-8DAA-901C5B88A953}" destId="{BDBDBABD-5BAA-4C50-AFE1-29AFECFB2E7F}" srcOrd="1" destOrd="0" presId="urn:microsoft.com/office/officeart/2005/8/layout/vList6"/>
    <dgm:cxn modelId="{05066023-6236-4EE0-A989-CC312B509087}" type="presParOf" srcId="{5DBF6E1A-5600-41D1-8DAA-901C5B88A953}" destId="{9535D3CB-21AA-474D-B791-690850C93360}" srcOrd="2" destOrd="0" presId="urn:microsoft.com/office/officeart/2005/8/layout/vList6"/>
    <dgm:cxn modelId="{3EFEC982-6F66-48BC-B39D-A6C445B95340}" type="presParOf" srcId="{9535D3CB-21AA-474D-B791-690850C93360}" destId="{FED0D676-4C27-42FC-9373-A1C1194C290E}" srcOrd="0" destOrd="0" presId="urn:microsoft.com/office/officeart/2005/8/layout/vList6"/>
    <dgm:cxn modelId="{D0A75D30-AF78-4B2F-A30C-6C9AD45D1F31}" type="presParOf" srcId="{9535D3CB-21AA-474D-B791-690850C93360}" destId="{83C960C2-FBE0-4EFD-A63E-935BF44410D9}" srcOrd="1" destOrd="0" presId="urn:microsoft.com/office/officeart/2005/8/layout/vList6"/>
    <dgm:cxn modelId="{6E5CC5AD-70F9-4B36-91D8-E4CD870F5692}" type="presParOf" srcId="{5DBF6E1A-5600-41D1-8DAA-901C5B88A953}" destId="{984ED0AD-DD40-4CB7-AD17-70BF4A9D6839}" srcOrd="3" destOrd="0" presId="urn:microsoft.com/office/officeart/2005/8/layout/vList6"/>
    <dgm:cxn modelId="{04323766-B0EF-48BB-8361-F2A7E3C017DD}" type="presParOf" srcId="{5DBF6E1A-5600-41D1-8DAA-901C5B88A953}" destId="{8636EC67-CA1E-4079-AF4E-1A1E07A2E313}" srcOrd="4" destOrd="0" presId="urn:microsoft.com/office/officeart/2005/8/layout/vList6"/>
    <dgm:cxn modelId="{54AD061F-59A2-4FB7-A2A8-DBDB5BFFEF7C}" type="presParOf" srcId="{8636EC67-CA1E-4079-AF4E-1A1E07A2E313}" destId="{6FCB22D4-912D-4406-BC65-F8E317EBCDD5}" srcOrd="0" destOrd="0" presId="urn:microsoft.com/office/officeart/2005/8/layout/vList6"/>
    <dgm:cxn modelId="{D4327841-960B-4599-8CA5-23E6FA4472EC}" type="presParOf" srcId="{8636EC67-CA1E-4079-AF4E-1A1E07A2E313}" destId="{051B699F-3FB2-4A4C-8332-98C89E158A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C2E52-1EF3-4E54-8342-9E3BCB7E9CF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3CCCD-00FA-4835-866F-A0642A08FCC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Безвозмездные поступления</a:t>
          </a:r>
          <a:endParaRPr lang="ru-RU" sz="2800" kern="1200" dirty="0"/>
        </a:p>
      </dsp:txBody>
      <dsp:txXfrm>
        <a:off x="564979" y="406400"/>
        <a:ext cx="5475833" cy="812800"/>
      </dsp:txXfrm>
    </dsp:sp>
    <dsp:sp modelId="{55FF20A9-20A9-441A-A228-378D7EE7522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842BC-546F-4689-94D6-4E1448BE0665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Налоговые доходы</a:t>
          </a:r>
          <a:endParaRPr lang="ru-RU" sz="2800" kern="1200" dirty="0"/>
        </a:p>
      </dsp:txBody>
      <dsp:txXfrm>
        <a:off x="860432" y="1625599"/>
        <a:ext cx="5180380" cy="812800"/>
      </dsp:txXfrm>
    </dsp:sp>
    <dsp:sp modelId="{CA313A13-CD0B-4F81-99E6-B9AF72ABDC5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36F11-A3B6-4A98-B00A-A3F4696D92A9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Неналоговые доходы</a:t>
          </a:r>
          <a:endParaRPr lang="ru-RU" sz="2800" kern="1200" dirty="0"/>
        </a:p>
      </dsp:txBody>
      <dsp:txXfrm>
        <a:off x="564979" y="2844800"/>
        <a:ext cx="5475833" cy="812800"/>
      </dsp:txXfrm>
    </dsp:sp>
    <dsp:sp modelId="{EB482DA4-F7B0-4248-9FBE-503CE36FB26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F5BD1-3CE0-4491-9221-22CEF57C9541}">
      <dsp:nvSpPr>
        <dsp:cNvPr id="0" name=""/>
        <dsp:cNvSpPr/>
      </dsp:nvSpPr>
      <dsp:spPr>
        <a:xfrm>
          <a:off x="481839" y="1659401"/>
          <a:ext cx="3872478" cy="351127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Межбюджетные трансферты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(бюджетные средства, передаваемые из областного бюджета в бюджет города на безвозвратной и                    безвозмездной основе)</a:t>
          </a:r>
          <a:r>
            <a:rPr lang="en-US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                           </a:t>
          </a:r>
          <a:r>
            <a:rPr lang="en-US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48,9</a:t>
          </a:r>
          <a:r>
            <a:rPr lang="ru-RU" sz="18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млн. рублей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baseline="0" dirty="0">
            <a:solidFill>
              <a:schemeClr val="bg1"/>
            </a:solidFill>
          </a:endParaRPr>
        </a:p>
      </dsp:txBody>
      <dsp:txXfrm>
        <a:off x="584681" y="1762243"/>
        <a:ext cx="3666794" cy="3305591"/>
      </dsp:txXfrm>
    </dsp:sp>
    <dsp:sp modelId="{B0E7357E-61CD-4F5B-93D9-1E11F4F83345}">
      <dsp:nvSpPr>
        <dsp:cNvPr id="0" name=""/>
        <dsp:cNvSpPr/>
      </dsp:nvSpPr>
      <dsp:spPr>
        <a:xfrm rot="17515068">
          <a:off x="3627535" y="2314971"/>
          <a:ext cx="2319307" cy="48468"/>
        </a:xfrm>
        <a:custGeom>
          <a:avLst/>
          <a:gdLst/>
          <a:ahLst/>
          <a:cxnLst/>
          <a:rect l="0" t="0" r="0" b="0"/>
          <a:pathLst>
            <a:path>
              <a:moveTo>
                <a:pt x="0" y="24234"/>
              </a:moveTo>
              <a:lnTo>
                <a:pt x="2319307" y="24234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729206" y="2281222"/>
        <a:ext cx="115965" cy="115965"/>
      </dsp:txXfrm>
    </dsp:sp>
    <dsp:sp modelId="{8C1B4271-1A60-47D9-A08B-C0361D8F85C9}">
      <dsp:nvSpPr>
        <dsp:cNvPr id="0" name=""/>
        <dsp:cNvSpPr/>
      </dsp:nvSpPr>
      <dsp:spPr>
        <a:xfrm>
          <a:off x="5220059" y="260654"/>
          <a:ext cx="3782953" cy="20054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36000" rIns="11430" bIns="1143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Дотации                                                 </a:t>
          </a:r>
          <a:r>
            <a:rPr lang="en-US" sz="1800" kern="12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48,5</a:t>
          </a:r>
          <a:r>
            <a:rPr lang="ru-RU" sz="1800" kern="1200" baseline="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rPr>
            <a:t> млн. рублей</a:t>
          </a:r>
          <a:endParaRPr lang="ru-RU" sz="1800" kern="1200" baseline="0" dirty="0">
            <a:solidFill>
              <a:schemeClr val="bg1"/>
            </a:solidFill>
            <a:latin typeface="Arial Cyr" pitchFamily="34" charset="0"/>
            <a:cs typeface="Arial Cyr" pitchFamily="34" charset="0"/>
          </a:endParaRPr>
        </a:p>
      </dsp:txBody>
      <dsp:txXfrm>
        <a:off x="5278796" y="319391"/>
        <a:ext cx="3665479" cy="1887958"/>
      </dsp:txXfrm>
    </dsp:sp>
    <dsp:sp modelId="{3CBD6FC0-D195-4DCF-8DAC-EA8C269AFF58}">
      <dsp:nvSpPr>
        <dsp:cNvPr id="0" name=""/>
        <dsp:cNvSpPr/>
      </dsp:nvSpPr>
      <dsp:spPr>
        <a:xfrm rot="3610100">
          <a:off x="3807899" y="4334027"/>
          <a:ext cx="2174599" cy="48468"/>
        </a:xfrm>
        <a:custGeom>
          <a:avLst/>
          <a:gdLst/>
          <a:ahLst/>
          <a:cxnLst/>
          <a:rect l="0" t="0" r="0" b="0"/>
          <a:pathLst>
            <a:path>
              <a:moveTo>
                <a:pt x="0" y="24234"/>
              </a:moveTo>
              <a:lnTo>
                <a:pt x="2174599" y="24234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00B050"/>
            </a:solidFill>
          </a:endParaRPr>
        </a:p>
      </dsp:txBody>
      <dsp:txXfrm>
        <a:off x="4840833" y="4303896"/>
        <a:ext cx="108729" cy="108729"/>
      </dsp:txXfrm>
    </dsp:sp>
    <dsp:sp modelId="{B3D87000-D5A5-4A2D-A540-B84349F92603}">
      <dsp:nvSpPr>
        <dsp:cNvPr id="0" name=""/>
        <dsp:cNvSpPr/>
      </dsp:nvSpPr>
      <dsp:spPr>
        <a:xfrm>
          <a:off x="5436079" y="4221088"/>
          <a:ext cx="3634594" cy="216079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36000" rIns="9525" bIns="95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на финансирование расходов по индексированным жилищным квотам                       (именным приватизационным чекам «Жилье»)                                              </a:t>
          </a:r>
          <a:r>
            <a:rPr lang="en-US" sz="15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0,4</a:t>
          </a:r>
          <a:r>
            <a:rPr lang="ru-RU" sz="150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млн. рублей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baseline="0" dirty="0">
            <a:solidFill>
              <a:schemeClr val="bg1"/>
            </a:solidFill>
          </a:endParaRPr>
        </a:p>
      </dsp:txBody>
      <dsp:txXfrm>
        <a:off x="5499366" y="4284375"/>
        <a:ext cx="3508020" cy="203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CD2BF-4BEA-4867-8C08-36777ADF6DAD}">
      <dsp:nvSpPr>
        <dsp:cNvPr id="0" name=""/>
        <dsp:cNvSpPr/>
      </dsp:nvSpPr>
      <dsp:spPr>
        <a:xfrm>
          <a:off x="2312762" y="0"/>
          <a:ext cx="5068646" cy="31813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rPr>
            <a:t>Субсидирование ЖК услуг  населению</a:t>
          </a: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n-lt"/>
            </a:rPr>
            <a:t> Льготы по плате за ЖК услуги</a:t>
          </a: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latin typeface="+mn-lt"/>
            </a:rPr>
            <a:t>Текущий и капитальный ремонты жилфонда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Содержание и ремонт объектов благоустройства, улично-дорожной сети, придомовой территории,</a:t>
          </a:r>
          <a:r>
            <a:rPr kumimoji="0" lang="ru-RU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 уличное освещение и т.д.</a:t>
          </a: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+mn-lt"/>
            </a:rPr>
            <a:t>Капитальный ремонт, приобретение и замена лифтов</a:t>
          </a:r>
          <a:endParaRPr kumimoji="0" lang="ru-RU" sz="14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2312762" y="397673"/>
        <a:ext cx="3875627" cy="2386038"/>
      </dsp:txXfrm>
    </dsp:sp>
    <dsp:sp modelId="{0F892FF8-D132-49D1-8AB2-7187135D9FE6}">
      <dsp:nvSpPr>
        <dsp:cNvPr id="0" name=""/>
        <dsp:cNvSpPr/>
      </dsp:nvSpPr>
      <dsp:spPr>
        <a:xfrm>
          <a:off x="1990" y="581823"/>
          <a:ext cx="2274873" cy="2082411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Жилищно-коммунальное</a:t>
          </a:r>
          <a:r>
            <a:rPr kumimoji="0" lang="ru-RU" sz="2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 хозяйство, благоустройство</a:t>
          </a:r>
          <a:endParaRPr lang="ru-RU" sz="2000" kern="1200" dirty="0"/>
        </a:p>
      </dsp:txBody>
      <dsp:txXfrm>
        <a:off x="103645" y="683478"/>
        <a:ext cx="2071563" cy="1879101"/>
      </dsp:txXfrm>
    </dsp:sp>
    <dsp:sp modelId="{83C960C2-FBE0-4EFD-A63E-935BF44410D9}">
      <dsp:nvSpPr>
        <dsp:cNvPr id="0" name=""/>
        <dsp:cNvSpPr/>
      </dsp:nvSpPr>
      <dsp:spPr>
        <a:xfrm>
          <a:off x="2267748" y="3203941"/>
          <a:ext cx="4950029" cy="12812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Субсидирование затрат транспортных организаций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Оплата услуг оператора перевозок</a:t>
          </a:r>
        </a:p>
      </dsp:txBody>
      <dsp:txXfrm>
        <a:off x="2267748" y="3364094"/>
        <a:ext cx="4469569" cy="960921"/>
      </dsp:txXfrm>
    </dsp:sp>
    <dsp:sp modelId="{FED0D676-4C27-42FC-9373-A1C1194C290E}">
      <dsp:nvSpPr>
        <dsp:cNvPr id="0" name=""/>
        <dsp:cNvSpPr/>
      </dsp:nvSpPr>
      <dsp:spPr>
        <a:xfrm>
          <a:off x="179502" y="3280610"/>
          <a:ext cx="1917285" cy="11278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Транспорт </a:t>
          </a:r>
        </a:p>
      </dsp:txBody>
      <dsp:txXfrm>
        <a:off x="234561" y="3335669"/>
        <a:ext cx="1807167" cy="1017773"/>
      </dsp:txXfrm>
    </dsp:sp>
    <dsp:sp modelId="{051B699F-3FB2-4A4C-8332-98C89E158AB8}">
      <dsp:nvSpPr>
        <dsp:cNvPr id="0" name=""/>
        <dsp:cNvSpPr/>
      </dsp:nvSpPr>
      <dsp:spPr>
        <a:xfrm>
          <a:off x="2195746" y="4692234"/>
          <a:ext cx="4956660" cy="1449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Удешевление стоимости</a:t>
          </a:r>
          <a:r>
            <a:rPr lang="ru-RU" sz="1600" b="0" i="1" kern="1200" dirty="0" smtClean="0"/>
            <a:t> </a:t>
          </a:r>
          <a:r>
            <a:rPr lang="ru-RU" sz="1600" b="0" kern="1200" dirty="0" smtClean="0"/>
            <a:t>твердых видов топлива, реализуемого населению</a:t>
          </a:r>
          <a:endParaRPr lang="ru-RU" sz="1600" kern="1200" dirty="0"/>
        </a:p>
      </dsp:txBody>
      <dsp:txXfrm>
        <a:off x="2195746" y="4873407"/>
        <a:ext cx="4413141" cy="1087037"/>
      </dsp:txXfrm>
    </dsp:sp>
    <dsp:sp modelId="{6FCB22D4-912D-4406-BC65-F8E317EBCDD5}">
      <dsp:nvSpPr>
        <dsp:cNvPr id="0" name=""/>
        <dsp:cNvSpPr/>
      </dsp:nvSpPr>
      <dsp:spPr>
        <a:xfrm>
          <a:off x="179532" y="4826028"/>
          <a:ext cx="1905665" cy="11634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Топливо и энергетика</a:t>
          </a:r>
        </a:p>
      </dsp:txBody>
      <dsp:txXfrm>
        <a:off x="236326" y="4882822"/>
        <a:ext cx="1792077" cy="104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0.8961</cdr:y>
    </cdr:from>
    <cdr:to>
      <cdr:x>0.45786</cdr:x>
      <cdr:y>0.98821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4968530"/>
          <a:ext cx="4104455" cy="51071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B1D6"/>
        </a:solidFill>
        <a:ln xmlns:a="http://schemas.openxmlformats.org/drawingml/2006/main">
          <a:solidFill>
            <a:srgbClr val="A8C0D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i="1" dirty="0" smtClean="0"/>
            <a:t>       Всего  - </a:t>
          </a:r>
          <a:r>
            <a:rPr lang="en-US" sz="1800" b="1" i="1" dirty="0" smtClean="0"/>
            <a:t> </a:t>
          </a:r>
          <a:r>
            <a:rPr lang="ru-RU" sz="2200" b="1" i="1" dirty="0" smtClean="0"/>
            <a:t>375,3</a:t>
          </a:r>
          <a:r>
            <a:rPr lang="ru-RU" sz="1800" b="1" i="1" dirty="0" smtClean="0"/>
            <a:t>  млн. руб.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0.00803</cdr:x>
      <cdr:y>0.01299</cdr:y>
    </cdr:from>
    <cdr:to>
      <cdr:x>0.16065</cdr:x>
      <cdr:y>0.28697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72008"/>
          <a:ext cx="1368152" cy="151912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0CB1-180E-4166-AD74-C5AEABF2AFDA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0648-5E96-4106-BD6B-2A0A854362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BC20E-7DCD-4D7A-A78A-7CC8E3163B7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8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D6654-B220-4791-B923-A148C7447D3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EFE6E-161C-4D8D-9455-4BF3781DF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1F279-31FA-4834-B559-BFF658469C9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30F47-CA1B-4D85-B95D-4C86184E48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6E4E05-C79B-45B4-96E4-D627AFB3E32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B0C0D-4638-4CD0-9433-37D329C5AB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A4EA-09C1-4E30-8957-C5B964E3A20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EA08B-DAAA-4D4A-930F-C02667E636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7596B-BF6F-491F-A100-7C1C39014F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32776-1D79-43F2-AFD7-1F627D7162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C2CEE-A0A7-4846-A5C3-D1267EE25E4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3C373-93DC-4E9B-8B51-467D3832AB7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C7393-4418-48C4-94C7-E19A6C394F0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670D1-4D56-4FFF-9A04-46316371EC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D2B56-992B-4521-A93B-E3DA2547559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6567C-91D2-4756-8FC2-38DD64D623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54FC8-5C6B-455F-95AE-9486F694EFA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F643F-AF17-4D49-846B-BF98C9D1D57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5F584-E470-4431-A595-C42FE063D19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A11DD9-6418-4AE4-8002-2513B3AD2C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B8DBC-ED60-43D5-9FAF-DC79892FD75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0D0E8-1CC1-4530-B347-37B0B896AD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970AB-FD19-47DB-BF34-CEDAC99A01C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D20B-B289-45CF-84F6-D2B6655F66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5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015"/>
            <a:ext cx="8646939" cy="1296144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Бюджет г. Витебска</a:t>
            </a:r>
            <a:r>
              <a:rPr lang="en-US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 </a:t>
            </a:r>
            <a:r>
              <a:rPr lang="ru-RU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на 20</a:t>
            </a:r>
            <a:r>
              <a:rPr lang="en-US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2</a:t>
            </a:r>
            <a:r>
              <a:rPr lang="ru-RU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2 год</a:t>
            </a:r>
            <a:r>
              <a:rPr lang="en-US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             </a:t>
            </a:r>
            <a:r>
              <a:rPr lang="ru-RU" sz="3400" dirty="0">
                <a:solidFill>
                  <a:srgbClr val="F79646">
                    <a:lumMod val="50000"/>
                  </a:srgbClr>
                </a:solidFill>
                <a:effectLst/>
                <a:latin typeface="Arial Cyr" pitchFamily="34" charset="0"/>
                <a:ea typeface="GungsuhChe" pitchFamily="49" charset="-127"/>
                <a:cs typeface="Arial Cyr" pitchFamily="34" charset="0"/>
              </a:rPr>
              <a:t>  для граждан</a:t>
            </a:r>
            <a:endParaRPr lang="ru-RU" sz="3400" dirty="0">
              <a:solidFill>
                <a:schemeClr val="accent6">
                  <a:lumMod val="50000"/>
                </a:schemeClr>
              </a:solidFill>
              <a:latin typeface="Arial Cyr" pitchFamily="34" charset="0"/>
              <a:ea typeface="GungsuhChe" pitchFamily="49" charset="-127"/>
              <a:cs typeface="Arial Cyr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05" y="1340768"/>
            <a:ext cx="3242721" cy="1593659"/>
          </a:xfrm>
          <a:prstGeom prst="rect">
            <a:avLst/>
          </a:prstGeom>
        </p:spPr>
      </p:pic>
      <p:pic>
        <p:nvPicPr>
          <p:cNvPr id="1027" name="Picture 3" descr="I:\полик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21686"/>
            <a:ext cx="2887029" cy="15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96" y="3334426"/>
            <a:ext cx="2734530" cy="1709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" y="5301208"/>
            <a:ext cx="2602490" cy="1488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0" y="1348159"/>
            <a:ext cx="2533580" cy="1580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31" y="1350461"/>
            <a:ext cx="2597460" cy="1583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06589"/>
            <a:ext cx="3024336" cy="18345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02" y="5371437"/>
            <a:ext cx="2573494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0" y="3206589"/>
            <a:ext cx="2588293" cy="17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E2B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0486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Долговые обязательства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Витебского горисполкома и Витебского городского Совета депутатов на 1 января 20</a:t>
            </a:r>
            <a:r>
              <a:rPr lang="en-US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2 </a:t>
            </a:r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г.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3045"/>
              </p:ext>
            </p:extLst>
          </p:nvPr>
        </p:nvGraphicFramePr>
        <p:xfrm>
          <a:off x="611560" y="1196752"/>
          <a:ext cx="7992888" cy="3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16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Виды обязательств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тыс. рублей</a:t>
                      </a:r>
                      <a:endParaRPr lang="ru-RU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216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 Долг органов местного управления и самоуправления, в том числе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33390,2</a:t>
                      </a:r>
                      <a:endParaRPr lang="ru-RU" sz="18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1.1. Ценные бумаги (облигационные займы)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33390,2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90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 Долг, гарантированный местными исполнительными и распорядительными органами по кредитам банков, выданным субъектам хозяйствования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baseline="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1700,0</a:t>
                      </a:r>
                      <a:endParaRPr lang="ru-RU" sz="18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33">
                <a:tc>
                  <a:txBody>
                    <a:bodyPr/>
                    <a:lstStyle/>
                    <a:p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ИТОГО долговых обязательств</a:t>
                      </a:r>
                      <a:endParaRPr lang="ru-RU" sz="18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35090,2</a:t>
                      </a:r>
                      <a:endParaRPr lang="ru-RU" sz="1800" b="1" i="1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437"/>
            <a:ext cx="8373616" cy="11595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Экономическая классификация бюджета                    </a:t>
            </a:r>
            <a:br>
              <a:rPr lang="ru-RU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города Витебска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расходов – 375,3</a:t>
            </a:r>
            <a:r>
              <a:rPr lang="ru-RU" sz="2000" b="1" i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млн. рублей, из них:</a:t>
            </a:r>
            <a:endParaRPr lang="ru-RU" sz="2000" b="1" i="1" kern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1797" y="2213183"/>
            <a:ext cx="2013893" cy="557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Овал 3"/>
          <p:cNvSpPr/>
          <p:nvPr/>
        </p:nvSpPr>
        <p:spPr>
          <a:xfrm>
            <a:off x="1034954" y="1383022"/>
            <a:ext cx="2271626" cy="805929"/>
          </a:xfrm>
          <a:prstGeom prst="ellipse">
            <a:avLst/>
          </a:prstGeom>
          <a:solidFill>
            <a:srgbClr val="2C6AB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220,9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62" y="5671895"/>
            <a:ext cx="1691634" cy="4573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84" y="2835345"/>
            <a:ext cx="1954255" cy="539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58" y="5176448"/>
            <a:ext cx="1883217" cy="448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01" y="4615012"/>
            <a:ext cx="1808950" cy="4908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76" y="4047938"/>
            <a:ext cx="1897699" cy="5138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01" y="3460322"/>
            <a:ext cx="1853970" cy="5018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5370032" y="148217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Заработная плата                   с отчислениями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3084" y="1547050"/>
            <a:ext cx="9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58,8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4359" y="4096836"/>
            <a:ext cx="7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6,1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4212" y="3938976"/>
            <a:ext cx="224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Текущие трансферты населению</a:t>
            </a:r>
            <a:endParaRPr lang="ru-RU" sz="14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69" y="6195235"/>
            <a:ext cx="1455192" cy="3854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935630" y="2307144"/>
            <a:ext cx="68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9,4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16803" y="2314463"/>
            <a:ext cx="2392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Субсидии</a:t>
            </a:r>
            <a:endParaRPr lang="ru-RU" sz="1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2329759"/>
            <a:ext cx="7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35,3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4422" y="2569922"/>
            <a:ext cx="71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7,0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70032" y="2860446"/>
            <a:ext cx="281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Содержание сооружений  благоустройства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4520" y="3471056"/>
            <a:ext cx="7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6,8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19805" y="2955694"/>
            <a:ext cx="7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26,2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0943" y="4687234"/>
            <a:ext cx="77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4,4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14212" y="470956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Продукты питания</a:t>
            </a:r>
            <a:endParaRPr lang="ru-RU" sz="16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82097" y="527763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3,8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14212" y="5212325"/>
            <a:ext cx="203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Прочие расходы</a:t>
            </a:r>
            <a:endParaRPr lang="ru-RU" sz="1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82097" y="5760677"/>
            <a:ext cx="7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3,2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51356" y="5725623"/>
            <a:ext cx="231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Капитальные расходы</a:t>
            </a:r>
            <a:endParaRPr lang="ru-RU" sz="16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91870" y="6214706"/>
            <a:ext cx="74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0,5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12711" y="6234078"/>
            <a:ext cx="273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Обслуживание</a:t>
            </a:r>
            <a:r>
              <a:rPr lang="ru-RU" sz="1200" b="1" i="1" dirty="0" smtClean="0"/>
              <a:t> </a:t>
            </a:r>
            <a:r>
              <a:rPr lang="ru-RU" sz="1400" b="1" i="1" dirty="0" smtClean="0"/>
              <a:t>долга местных органов власти</a:t>
            </a:r>
            <a:endParaRPr lang="ru-RU" sz="1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04803" y="3550686"/>
            <a:ext cx="75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2593" y="4122471"/>
            <a:ext cx="7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23,0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7750" y="4694177"/>
            <a:ext cx="7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9805" y="5236754"/>
            <a:ext cx="7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14,2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4275" y="57311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0679" y="6208398"/>
            <a:ext cx="7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1,8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2738" y="655022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рублей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82986" y="3468545"/>
            <a:ext cx="2463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Коммунальные услуги</a:t>
            </a:r>
            <a:endParaRPr lang="ru-RU" sz="16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75" y="1564824"/>
            <a:ext cx="1481601" cy="141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6004" cy="1124744"/>
          </a:xfrm>
          <a:solidFill>
            <a:srgbClr val="FEF4EC"/>
          </a:solidFill>
          <a:ln>
            <a:noFill/>
          </a:ln>
          <a:effectLst>
            <a:outerShdw dist="50800" algn="ctr" rotWithShape="0">
              <a:schemeClr val="bg1"/>
            </a:outerShdw>
            <a:reflection blurRad="6350" stA="14000" endPos="0" dist="190500" dir="5400000" sy="-100000" algn="bl" rotWithShape="0"/>
            <a:softEdge rad="762000"/>
          </a:effectLst>
          <a:scene3d>
            <a:camera prst="orthographicFront">
              <a:rot lat="0" lon="0" rev="0"/>
            </a:camera>
            <a:lightRig rig="threePt" dir="t"/>
          </a:scene3d>
          <a:sp3d z="-25400">
            <a:bevelT prst="relaxedInset"/>
          </a:sp3d>
        </p:spPr>
        <p:txBody>
          <a:bodyPr>
            <a:normAutofit/>
            <a:flatTx/>
          </a:bodyPr>
          <a:lstStyle/>
          <a:p>
            <a:pPr marL="0" indent="0" algn="ctr">
              <a:buNone/>
            </a:pPr>
            <a:r>
              <a:rPr lang="ru-RU" sz="2500" b="1" dirty="0" smtClean="0"/>
              <a:t>Экономическая структура расходов по отраслям социальной сферы в 2022 году</a:t>
            </a:r>
            <a:endParaRPr lang="ru-RU" sz="25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1985997"/>
              </p:ext>
            </p:extLst>
          </p:nvPr>
        </p:nvGraphicFramePr>
        <p:xfrm>
          <a:off x="-1474668" y="260648"/>
          <a:ext cx="10620672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25"/>
            <a:ext cx="864096" cy="9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296556"/>
              </p:ext>
            </p:extLst>
          </p:nvPr>
        </p:nvGraphicFramePr>
        <p:xfrm>
          <a:off x="107569" y="876311"/>
          <a:ext cx="8928927" cy="59390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5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НАИМЕНОВАНИЕ ИСТОЧНИКОВ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Утверждено                            на 2022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32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Выплаты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социальных пособий гражданам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3408,0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3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Обеспечение питанием детей первых двух лет жизни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612,9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3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Выплаты опекунским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и приемным семьям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2822,8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2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Оплата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лекарственных средств и медицинских принадлежностей, отпускаемых гражданам бесплатно или на льготных условиях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14702,4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0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Удешевление стоимости твердых видов топлива,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реализуемых населению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373,1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0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На доплату за путевки в оздоровительные лагеря для детей отдельных категорий работников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бюджетной сферы города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125,0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75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Единовременная 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семьям при рождении двух и более детей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35,7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Выплата единовременной материальной помощи к  учебному году многодетным семьям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551,1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04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Проведение ремонта жилых помещений, принадлежащих участникам и инвалидам ВОВ, боевых действий на территории других государств, неработающим одиноким пожилым гражданам и одиноким инвалидам 1 и 2 группы, а также ремонт печей,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газового оборудования, электропроводки, установка автономных пожарных </a:t>
                      </a:r>
                      <a:r>
                        <a:rPr lang="ru-RU" sz="1200" b="1" i="0" u="none" strike="noStrike" baseline="0" dirty="0" err="1" smtClean="0">
                          <a:effectLst/>
                          <a:latin typeface="Arial Cyr"/>
                        </a:rPr>
                        <a:t>извещателей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10,9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12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Выполнение работ по обеспечению противопожарной безопасности домов (квартир) многодетных семей, семей, воспитывающим детей-инвалидов, неполным семьям, воспитывающим детей, находящимся в социально-опасном положении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3,5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8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Помощь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в обеспечении </a:t>
                      </a: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жильем (предоставление одноразовых субсидий и оказание финансовой поддержки на строительство жилья, расходы по индексированным жилищным квотам (именным приватизационным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 Cyr"/>
                        </a:rPr>
                        <a:t> чекам «Жильё»)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851,0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803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Выплата пособий на погребение лиц, не работающих и не являющихся пенсионерами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332,8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Arial Cyr"/>
                        </a:rPr>
                        <a:t>23829,2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049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16420"/>
              </p:ext>
            </p:extLst>
          </p:nvPr>
        </p:nvGraphicFramePr>
        <p:xfrm>
          <a:off x="35627" y="-34448"/>
          <a:ext cx="9000870" cy="799153"/>
        </p:xfrm>
        <a:graphic>
          <a:graphicData uri="http://schemas.openxmlformats.org/drawingml/2006/table">
            <a:tbl>
              <a:tblPr/>
              <a:tblGrid>
                <a:gridCol w="90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Средства, предусмотренные на оказание государственной</a:t>
                      </a:r>
                    </a:p>
                  </a:txBody>
                  <a:tcPr marL="8111" marR="8111" marT="81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                                 поддержки населения                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тыс. рублей</a:t>
                      </a:r>
                    </a:p>
                  </a:txBody>
                  <a:tcPr marL="8111" marR="8111" marT="81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DDB1D1-CD61-4F8C-980D-43ADA2A1506E}"/>
              </a:ext>
            </a:extLst>
          </p:cNvPr>
          <p:cNvSpPr/>
          <p:nvPr/>
        </p:nvSpPr>
        <p:spPr>
          <a:xfrm>
            <a:off x="7655650" y="383011"/>
            <a:ext cx="1205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(тыс.руб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7B81C8-EF30-4E73-A44B-9B18F86EFB52}"/>
              </a:ext>
            </a:extLst>
          </p:cNvPr>
          <p:cNvGrpSpPr/>
          <p:nvPr/>
        </p:nvGrpSpPr>
        <p:grpSpPr>
          <a:xfrm>
            <a:off x="0" y="567677"/>
            <a:ext cx="9025842" cy="6264696"/>
            <a:chOff x="35340" y="271663"/>
            <a:chExt cx="9007542" cy="6264696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362902202"/>
                </p:ext>
              </p:extLst>
            </p:nvPr>
          </p:nvGraphicFramePr>
          <p:xfrm>
            <a:off x="35340" y="271663"/>
            <a:ext cx="7452320" cy="6264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87660" y="1754199"/>
              <a:ext cx="1555222" cy="400110"/>
            </a:xfrm>
            <a:prstGeom prst="rect">
              <a:avLst/>
            </a:prstGeom>
            <a:solidFill>
              <a:srgbClr val="F5E4E3"/>
            </a:solidFill>
            <a:ln>
              <a:solidFill>
                <a:srgbClr val="C0504D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47818,7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48872" y="3916165"/>
              <a:ext cx="1561966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4D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11450,1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E4D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20510" y="5479348"/>
              <a:ext cx="1561966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E4D1F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373,1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19E8A1C0-9E0B-4B10-AF4A-1BC5835863E1}"/>
              </a:ext>
            </a:extLst>
          </p:cNvPr>
          <p:cNvSpPr txBox="1">
            <a:spLocks/>
          </p:cNvSpPr>
          <p:nvPr/>
        </p:nvSpPr>
        <p:spPr>
          <a:xfrm>
            <a:off x="-324544" y="33583"/>
            <a:ext cx="8507288" cy="654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Финансирование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отдельных отраслей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2022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17" y="2708920"/>
            <a:ext cx="1773852" cy="121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62" y="4660937"/>
            <a:ext cx="1763186" cy="1206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752343"/>
            <a:ext cx="1212484" cy="129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бюджета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0314" y="764752"/>
            <a:ext cx="2592288" cy="1512119"/>
          </a:xfrm>
          <a:prstGeom prst="roundRect">
            <a:avLst/>
          </a:prstGeom>
          <a:solidFill>
            <a:srgbClr val="8FB0F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Доходы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6192" y="764753"/>
            <a:ext cx="5184576" cy="1512118"/>
          </a:xfrm>
          <a:prstGeom prst="roundRect">
            <a:avLst/>
          </a:prstGeom>
          <a:solidFill>
            <a:srgbClr val="9966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(платежи от другого бюджета в форме межбюджетных трансфертов)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38" y="1296223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7982" y="2467963"/>
            <a:ext cx="2592288" cy="2304256"/>
          </a:xfrm>
          <a:prstGeom prst="roundRect">
            <a:avLst/>
          </a:prstGeom>
          <a:solidFill>
            <a:srgbClr val="DA5474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Расходы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36192" y="2452823"/>
            <a:ext cx="5160702" cy="2334536"/>
          </a:xfrm>
          <a:prstGeom prst="roundRect">
            <a:avLst/>
          </a:prstGeom>
          <a:solidFill>
            <a:srgbClr val="FA98E5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Общегосударственная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оборона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Охрана окружающей среды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Жилищно-коммунальные услуги и жилищное строительство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культура, спорт, культура и средства массовой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982" y="5085184"/>
            <a:ext cx="2592288" cy="1635320"/>
          </a:xfrm>
          <a:prstGeom prst="roundRect">
            <a:avLst/>
          </a:prstGeom>
          <a:solidFill>
            <a:srgbClr val="FF9147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Направления использования профицита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192" y="5050242"/>
            <a:ext cx="5184576" cy="1584176"/>
          </a:xfrm>
          <a:prstGeom prst="roundRect">
            <a:avLst/>
          </a:prstGeom>
          <a:solidFill>
            <a:srgbClr val="F2D040"/>
          </a:solidFill>
          <a:ln>
            <a:solidFill>
              <a:srgbClr val="FFC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Погашение долговых обязательств по ценным бумагам, эмитируемым местными исполнительными  и распорядительными органами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864096" cy="126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82" y="6003748"/>
            <a:ext cx="914468" cy="7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2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F0F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just"/>
            <a:r>
              <a:rPr lang="ru-RU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 города Витебска на 2022 </a:t>
            </a:r>
            <a:r>
              <a:rPr lang="ru-RU" sz="175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175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доходам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сумме </a:t>
            </a:r>
            <a:r>
              <a:rPr lang="en-US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377,9 млн. </a:t>
            </a:r>
            <a:r>
              <a:rPr lang="ru-RU" sz="175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рублей, по расходам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375,3 млн. рублей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Бюджет города на                  2022 год сформирован с профицитом в сумме 2,6 млн. рублей.    </a:t>
            </a:r>
            <a:endParaRPr lang="en-US" sz="175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по собственным доходам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 в сумме 329,0 млн. рублей с ростом к фактическим поступлениям за 2021 год на 9,3 процента.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запланированы в сумме 285,1 млн. рублей,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               43,9 млн. рублей.</a:t>
            </a:r>
          </a:p>
          <a:p>
            <a:pPr algn="just"/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</a:t>
            </a:r>
            <a:r>
              <a:rPr lang="ru-RU" sz="175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из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областного бюджета в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структуре доходов бюджета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составляют 12,9 процента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48,9 млн.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рублей, в том числе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субвенции – 0,1 процента (0,4 млн. рублей), дотация – 12,8 процентов (48,5 млн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рублей).         </a:t>
            </a:r>
          </a:p>
          <a:p>
            <a:pPr algn="just"/>
            <a:r>
              <a:rPr lang="ru-RU" sz="175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Расходы бюджета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предусмотрены с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ростом                    110,6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процента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исполнению за 2021 год.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объеме расходов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предусмотренные на  текущие расходы, составляют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358,2 млн.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 или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95,4 процента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всех расходов, из них расходы на выплату заработной платы с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отчислениями, трансферты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населению, расчеты за лекарственные средства, продукты питания, коммунальные услуги, субсидирование жилищно – коммунальных и транспортных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услуг, оказываемых населению, субсидии организациям, реализующим твердое топливо, топливные брикеты и дрова для населения, обслуживание долга горисполкома – 308,9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(82,3 процента). Расходы капитального характера запланированы в сумме                   12,1 млн. рублей (3,2 процента).</a:t>
            </a:r>
          </a:p>
          <a:p>
            <a:pPr algn="just"/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Бюджет города социально ориентирован. </a:t>
            </a:r>
            <a:r>
              <a:rPr lang="ru-RU" sz="175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Расходы социально-культурной сферы </a:t>
            </a:r>
            <a:r>
              <a:rPr lang="ru-RU" sz="175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утверждены в сумме 283,9 млн. рублей или 71,9 процента от общего объема бюджета.</a:t>
            </a:r>
            <a:endParaRPr lang="ru-RU" sz="175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83311" y="223567"/>
            <a:ext cx="6525491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Структура доходов бюджета города Витебска на 2022 год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74925194"/>
              </p:ext>
            </p:extLst>
          </p:nvPr>
        </p:nvGraphicFramePr>
        <p:xfrm>
          <a:off x="467544" y="20762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380" y="2688422"/>
            <a:ext cx="1223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ru-RU" sz="2000" b="1" dirty="0" smtClean="0"/>
              <a:t>12,9 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9081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 75,5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%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1571" y="5145299"/>
            <a:ext cx="107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11,6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%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35" y="1376348"/>
            <a:ext cx="1419622" cy="18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9177"/>
            <a:ext cx="1564594" cy="156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36" y="4849735"/>
            <a:ext cx="1768420" cy="176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1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550001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879094" cy="2060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3" y="188640"/>
            <a:ext cx="1800200" cy="131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55422"/>
            <a:ext cx="2232891" cy="146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78" y="188640"/>
            <a:ext cx="8073770" cy="79208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b="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latin typeface="Calibri"/>
              </a:rPr>
              <a:t>Структура собственных доходов бюджета города</a:t>
            </a:r>
            <a:br>
              <a:rPr lang="ru-RU" sz="2500" b="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500" b="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latin typeface="Calibri"/>
              </a:rPr>
              <a:t> на 20</a:t>
            </a:r>
            <a:r>
              <a:rPr lang="en-US" sz="2500" b="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latin typeface="Calibri"/>
              </a:rPr>
              <a:t>2</a:t>
            </a:r>
            <a:r>
              <a:rPr lang="ru-RU" sz="2500" b="0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latin typeface="Calibri"/>
              </a:rPr>
              <a:t>2 год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656589"/>
              </p:ext>
            </p:extLst>
          </p:nvPr>
        </p:nvGraphicFramePr>
        <p:xfrm>
          <a:off x="395536" y="1124744"/>
          <a:ext cx="87484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68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9172" y="51755"/>
            <a:ext cx="8614599" cy="1257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Финансирование государственных программ социально-экономической направленности на 2022 год за счет бюджета города Витебска</a:t>
            </a:r>
            <a:endParaRPr lang="ru-RU" b="1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59641" y="4550148"/>
            <a:ext cx="1795716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47 032,8 </a:t>
            </a:r>
            <a:r>
              <a:rPr lang="ru-RU" sz="1500" dirty="0" err="1" smtClean="0">
                <a:solidFill>
                  <a:schemeClr val="tx1"/>
                </a:solidFill>
              </a:rPr>
              <a:t>тыс.руб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616116" y="5083680"/>
            <a:ext cx="1656184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840,8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314748" y="4956193"/>
            <a:ext cx="1656184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11,5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99173" y="6063649"/>
            <a:ext cx="1656184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1,5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4229207" y="6098444"/>
            <a:ext cx="1765999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8 822,9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7183997" y="6124002"/>
            <a:ext cx="1795440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6 314,4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7168140" y="4366262"/>
            <a:ext cx="1853025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204 </a:t>
            </a:r>
            <a:r>
              <a:rPr lang="ru-RU" sz="1400" dirty="0" smtClean="0">
                <a:solidFill>
                  <a:schemeClr val="tx1"/>
                </a:solidFill>
              </a:rPr>
              <a:t>086,</a:t>
            </a:r>
            <a:r>
              <a:rPr lang="en-US" sz="1400" dirty="0" smtClean="0">
                <a:solidFill>
                  <a:schemeClr val="tx1"/>
                </a:solidFill>
              </a:rPr>
              <a:t>6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931055" y="4171256"/>
            <a:ext cx="1656184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60,0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028637" y="2912047"/>
            <a:ext cx="1902418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54 460,5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5788380" y="3437301"/>
            <a:ext cx="1656184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383,6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00445" y="2180477"/>
            <a:ext cx="1728192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 </a:t>
            </a:r>
            <a:r>
              <a:rPr lang="ru-RU" sz="1600" dirty="0" smtClean="0">
                <a:solidFill>
                  <a:schemeClr val="tx1"/>
                </a:solidFill>
              </a:rPr>
              <a:t>208,</a:t>
            </a:r>
            <a:r>
              <a:rPr lang="en-US" sz="1600" dirty="0" smtClean="0">
                <a:solidFill>
                  <a:schemeClr val="tx1"/>
                </a:solidFill>
              </a:rPr>
              <a:t>7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6623402" y="1654009"/>
            <a:ext cx="1749152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9 078,8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970932" y="1939871"/>
            <a:ext cx="1817448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5 487,2 </a:t>
            </a:r>
            <a:r>
              <a:rPr lang="ru-RU" sz="1600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259" y="395993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Аграрный бизнес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42420" y="2450312"/>
            <a:ext cx="23179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Управление государственными финансами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и </a:t>
            </a:r>
            <a:r>
              <a:rPr lang="ru-RU" sz="1400" b="1" dirty="0"/>
              <a:t>регулирование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финансового </a:t>
            </a:r>
            <a:r>
              <a:rPr lang="ru-RU" sz="1400" b="1" dirty="0"/>
              <a:t>рынка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5850" y="217091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Социальная защита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03" y="1133659"/>
            <a:ext cx="603020" cy="8062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8637" y="3415615"/>
            <a:ext cx="1895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Здоровье народа и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демографическая </a:t>
            </a:r>
          </a:p>
          <a:p>
            <a:pPr algn="ctr"/>
            <a:r>
              <a:rPr lang="ru-RU" sz="1400" b="1" dirty="0" smtClean="0"/>
              <a:t>безопасность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84" y="2732351"/>
            <a:ext cx="219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Охрана окружающей среды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и </a:t>
            </a:r>
            <a:r>
              <a:rPr lang="ru-RU" sz="1200" b="1" dirty="0"/>
              <a:t>устойчивое использование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природных </a:t>
            </a:r>
            <a:r>
              <a:rPr lang="ru-RU" sz="1200" b="1" dirty="0"/>
              <a:t>ресурсов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42" y="6504175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Беларусь гостеприимная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44681" y="4849072"/>
            <a:ext cx="2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Образование и молодежная политика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32196" y="6535549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Культура Беларуси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33800" y="6534387"/>
            <a:ext cx="2861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Физическая культура и спорт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907" y="5059090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Комфортное жилье и</a:t>
            </a:r>
          </a:p>
          <a:p>
            <a:r>
              <a:rPr lang="ru-RU" sz="1400" b="1" dirty="0" smtClean="0"/>
              <a:t> благоприятная среда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25383" y="5542194"/>
            <a:ext cx="209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Строительство жилья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85855" y="4703820"/>
            <a:ext cx="2198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Земельно-имущественные отношения, </a:t>
            </a:r>
          </a:p>
          <a:p>
            <a:pPr algn="ctr"/>
            <a:r>
              <a:rPr lang="ru-RU" sz="1200" b="1" dirty="0" smtClean="0"/>
              <a:t>геодезическая и картографическая</a:t>
            </a:r>
          </a:p>
          <a:p>
            <a:pPr algn="ctr"/>
            <a:r>
              <a:rPr lang="ru-RU" sz="1200" b="1" dirty="0" smtClean="0"/>
              <a:t>деятельность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80454" y="5469451"/>
            <a:ext cx="23567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Увековечивание памяти </a:t>
            </a:r>
          </a:p>
          <a:p>
            <a:pPr algn="ctr"/>
            <a:r>
              <a:rPr lang="ru-RU" sz="1400" b="1" dirty="0" smtClean="0"/>
              <a:t>о погибших </a:t>
            </a:r>
          </a:p>
          <a:p>
            <a:pPr algn="ctr"/>
            <a:r>
              <a:rPr lang="ru-RU" sz="1400" b="1" dirty="0" smtClean="0"/>
              <a:t>при защите Отечества</a:t>
            </a:r>
            <a:endParaRPr lang="ru-RU" sz="1400" b="1" dirty="0"/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444564" y="2929614"/>
            <a:ext cx="1750992" cy="504056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11 312,1 </a:t>
            </a:r>
            <a:r>
              <a:rPr lang="ru-RU" sz="14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19784" y="3418137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Транспортный </a:t>
            </a:r>
          </a:p>
          <a:p>
            <a:pPr algn="ctr"/>
            <a:r>
              <a:rPr lang="ru-RU" sz="1400" b="1" dirty="0" smtClean="0"/>
              <a:t>комплекс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64" y="2139556"/>
            <a:ext cx="1014364" cy="8941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" y="1309075"/>
            <a:ext cx="783988" cy="966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81" y="1133659"/>
            <a:ext cx="854765" cy="6048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9" y="3941358"/>
            <a:ext cx="972427" cy="6769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" y="5476785"/>
            <a:ext cx="826061" cy="82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51" y="4089318"/>
            <a:ext cx="1057943" cy="105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38" y="4366262"/>
            <a:ext cx="754683" cy="75468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5" y="2376080"/>
            <a:ext cx="1175772" cy="71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03" y="2831237"/>
            <a:ext cx="1321592" cy="6607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88" y="3584222"/>
            <a:ext cx="866535" cy="7142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6" y="5666681"/>
            <a:ext cx="812357" cy="63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11" y="5485494"/>
            <a:ext cx="1392562" cy="88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64" y="3865465"/>
            <a:ext cx="1101080" cy="76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1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4" y="33718"/>
            <a:ext cx="8983741" cy="7911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8064A2">
                    <a:lumMod val="50000"/>
                  </a:srgbClr>
                </a:solidFill>
                <a:effectLst/>
                <a:latin typeface="Arial" pitchFamily="34" charset="0"/>
                <a:cs typeface="Miriam Fixed" pitchFamily="49" charset="-79"/>
              </a:rPr>
              <a:t>Состав расходов бюджета города в 20</a:t>
            </a:r>
            <a:r>
              <a:rPr lang="en-US" sz="2400" i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8064A2">
                    <a:lumMod val="50000"/>
                  </a:srgbClr>
                </a:solidFill>
                <a:effectLst/>
                <a:latin typeface="Arial" pitchFamily="34" charset="0"/>
                <a:cs typeface="Miriam Fixed" pitchFamily="49" charset="-79"/>
              </a:rPr>
              <a:t>2</a:t>
            </a:r>
            <a:r>
              <a:rPr lang="ru-RU" sz="2400" i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8064A2">
                    <a:lumMod val="50000"/>
                  </a:srgbClr>
                </a:solidFill>
                <a:effectLst/>
                <a:latin typeface="Arial" pitchFamily="34" charset="0"/>
                <a:cs typeface="Miriam Fixed" pitchFamily="49" charset="-79"/>
              </a:rPr>
              <a:t>2 году</a:t>
            </a:r>
            <a:endParaRPr lang="ru-RU" sz="24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Arial" pitchFamily="34" charset="0"/>
              <a:cs typeface="Miriam Fixed" pitchFamily="49" charset="-79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528186"/>
              </p:ext>
            </p:extLst>
          </p:nvPr>
        </p:nvGraphicFramePr>
        <p:xfrm>
          <a:off x="179513" y="980728"/>
          <a:ext cx="896448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2639" y="3425438"/>
            <a:ext cx="4532717" cy="1653252"/>
            <a:chOff x="0" y="0"/>
            <a:chExt cx="575310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753100" cy="17900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5" name="Скругленный прямоугольник 4"/>
            <p:cNvSpPr/>
            <p:nvPr/>
          </p:nvSpPr>
          <p:spPr>
            <a:xfrm>
              <a:off x="1955815" y="51468"/>
              <a:ext cx="3668569" cy="168711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Культура</a:t>
              </a:r>
            </a:p>
            <a:p>
              <a:pPr marL="171450" marR="0" lvl="0" indent="-171450" algn="l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Библиотеки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16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Музеи                                                   3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Учреждения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клубного типа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4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Зоопарк                                                1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1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83346" y="3599949"/>
            <a:ext cx="1055183" cy="130423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7" name="Группа 6"/>
          <p:cNvGrpSpPr/>
          <p:nvPr/>
        </p:nvGrpSpPr>
        <p:grpSpPr>
          <a:xfrm>
            <a:off x="4931736" y="735383"/>
            <a:ext cx="4105821" cy="2458739"/>
            <a:chOff x="920960" y="1969056"/>
            <a:chExt cx="6084262" cy="18846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20960" y="1969056"/>
              <a:ext cx="6084262" cy="188462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2891965" y="1969056"/>
              <a:ext cx="4055174" cy="17900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Здравоохранение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г. Витебска и Витебского района</a:t>
              </a:r>
              <a:endPara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Больничные </a:t>
              </a:r>
              <a:r>
                <a:rPr lang="ru-RU" sz="1200" b="1" dirty="0" smtClean="0">
                  <a:solidFill>
                    <a:sysClr val="window" lastClr="FFFFFF"/>
                  </a:solidFill>
                  <a:latin typeface="Calibri"/>
                </a:rPr>
                <a:t>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учреждения 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</a:t>
              </a:r>
              <a:r>
                <a:rPr kumimoji="0" lang="ru-RU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(3  участковых</a:t>
              </a:r>
              <a:r>
                <a:rPr lang="ru-RU" sz="1100" i="1" dirty="0" smtClean="0">
                  <a:solidFill>
                    <a:sysClr val="window" lastClr="FFFFFF"/>
                  </a:solidFill>
                  <a:latin typeface="Calibri"/>
                </a:rPr>
                <a:t>   </a:t>
              </a:r>
              <a:r>
                <a:rPr kumimoji="0" lang="ru-RU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больницы, 1 поселковая 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100" i="1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1100" i="1" dirty="0" smtClean="0">
                  <a:solidFill>
                    <a:sysClr val="window" lastClr="FFFFFF"/>
                  </a:solidFill>
                  <a:latin typeface="Calibri"/>
                </a:rPr>
                <a:t>   </a:t>
              </a:r>
              <a:r>
                <a:rPr kumimoji="0" lang="ru-RU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больница, </a:t>
              </a:r>
              <a:r>
                <a:rPr lang="ru-RU" sz="1100" i="1" dirty="0">
                  <a:solidFill>
                    <a:sysClr val="window" lastClr="FFFFFF"/>
                  </a:solidFill>
                </a:rPr>
                <a:t>1  </a:t>
              </a:r>
              <a:r>
                <a:rPr lang="ru-RU" sz="1100" i="1" dirty="0" smtClean="0">
                  <a:solidFill>
                    <a:sysClr val="window" lastClr="FFFFFF"/>
                  </a:solidFill>
                </a:rPr>
                <a:t>больница сестринского ухода)                          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Амбулаторно – </a:t>
              </a:r>
            </a:p>
            <a:p>
              <a:pPr marL="0" marR="0" lvl="1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1200" dirty="0" smtClean="0">
                  <a:solidFill>
                    <a:sysClr val="window" lastClr="FFFFFF"/>
                  </a:solidFill>
                  <a:latin typeface="Calibri"/>
                </a:rPr>
                <a:t>  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поликлинические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учреждения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8</a:t>
              </a: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Врачебные амбулатории                  10</a:t>
              </a: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dirty="0" smtClean="0">
                  <a:solidFill>
                    <a:sysClr val="window" lastClr="FFFFFF"/>
                  </a:solidFill>
                  <a:latin typeface="Calibri"/>
                </a:rPr>
                <a:t>Фельдшерско-акушерские  пункты 19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Здравпункты                                          5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5111203" y="1134493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1" name="Группа 10"/>
          <p:cNvGrpSpPr/>
          <p:nvPr/>
        </p:nvGrpSpPr>
        <p:grpSpPr>
          <a:xfrm>
            <a:off x="72639" y="797753"/>
            <a:ext cx="4715385" cy="2565926"/>
            <a:chOff x="0" y="3979928"/>
            <a:chExt cx="6137565" cy="18883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979928"/>
              <a:ext cx="6137564" cy="1888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1542178" y="3982596"/>
              <a:ext cx="4595387" cy="188566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Образование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Детские дошкольные учреждения                         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97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образования                                                                 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Учреждения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общего среднего образования         47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коррекционно- развивающего обучения и реабилитации   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        1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Учреждения дополнительного образования </a:t>
              </a: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1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1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детей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 молодежи 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</a:t>
              </a: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 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endParaRPr lang="ru-RU" sz="1100" dirty="0">
                <a:solidFill>
                  <a:sysClr val="window" lastClr="FFFFFF"/>
                </a:solidFill>
                <a:latin typeface="Calibri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Социально-педагогический центр                            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Детский дом                                                                   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Школа-интернат </a:t>
              </a:r>
              <a:r>
                <a:rPr lang="ru-RU" sz="11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                                                         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Вспомогательная школа                                                1 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 smtClean="0">
                  <a:solidFill>
                    <a:sysClr val="window" lastClr="FFFFFF"/>
                  </a:solidFill>
                  <a:latin typeface="Calibri"/>
                </a:rPr>
                <a:t>Учебно-методические кабинеты                                 3                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79512" y="1279498"/>
            <a:ext cx="1032057" cy="1368152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1572226" y="5113412"/>
            <a:ext cx="5412421" cy="1586488"/>
            <a:chOff x="1175219" y="5986660"/>
            <a:chExt cx="5635030" cy="17218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175219" y="6031538"/>
              <a:ext cx="5635030" cy="167696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2688102" y="5986660"/>
              <a:ext cx="3959508" cy="15323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Физкультура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спорт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Детско - юношеские школы (ДЮСШ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                      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noProof="0" dirty="0" smtClean="0">
                  <a:solidFill>
                    <a:sysClr val="window" lastClr="FFFFFF"/>
                  </a:solidFill>
                  <a:latin typeface="Calibri"/>
                </a:rPr>
                <a:t>Физкультурно-спортивный клуб  «Витебск»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Футбольный</a:t>
              </a: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клуб «Витебск»                                        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763688" y="5211311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9" name="Группа 18"/>
          <p:cNvGrpSpPr/>
          <p:nvPr/>
        </p:nvGrpSpPr>
        <p:grpSpPr>
          <a:xfrm>
            <a:off x="4893015" y="3363679"/>
            <a:ext cx="4071473" cy="1715011"/>
            <a:chOff x="349034" y="7449131"/>
            <a:chExt cx="5487304" cy="17272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9034" y="7449131"/>
              <a:ext cx="5487304" cy="172727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1" name="Скругленный прямоугольник 4"/>
            <p:cNvSpPr/>
            <p:nvPr/>
          </p:nvSpPr>
          <p:spPr>
            <a:xfrm>
              <a:off x="1686254" y="7497005"/>
              <a:ext cx="4066846" cy="161719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Социальная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политика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  </a:t>
              </a:r>
              <a:r>
                <a:rPr lang="ru-RU" sz="1200" dirty="0" smtClean="0">
                  <a:solidFill>
                    <a:sysClr val="window" lastClr="FFFFFF"/>
                  </a:solidFill>
                  <a:latin typeface="Calibri"/>
                </a:rPr>
                <a:t>временного (ночного) пребывания лиц без определенного места </a:t>
              </a:r>
            </a:p>
            <a:p>
              <a:pPr marL="0" marR="0" lvl="1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 </a:t>
              </a:r>
              <a:r>
                <a:rPr lang="ru-RU" sz="1200" dirty="0" smtClean="0">
                  <a:solidFill>
                    <a:sysClr val="window" lastClr="FFFFFF"/>
                  </a:solidFill>
                  <a:latin typeface="Calibri"/>
                </a:rPr>
                <a:t>   жительства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Центры социального обслуживания населения         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1" indent="-28575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146556" y="3625359"/>
            <a:ext cx="769650" cy="1177423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3" name="Прямоугольник 22"/>
          <p:cNvSpPr/>
          <p:nvPr/>
        </p:nvSpPr>
        <p:spPr>
          <a:xfrm>
            <a:off x="348465" y="260648"/>
            <a:ext cx="83279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A12B6"/>
                </a:solidFill>
                <a:latin typeface="Arial" pitchFamily="34" charset="0"/>
                <a:cs typeface="Arial" pitchFamily="34" charset="0"/>
              </a:rPr>
              <a:t>Сеть учреждений социальной сферы города Витебска                                  на 1 января 2022 года</a:t>
            </a:r>
            <a:endParaRPr lang="ru-RU" b="1" i="1" dirty="0">
              <a:solidFill>
                <a:srgbClr val="0A12B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6640</TotalTime>
  <Words>1245</Words>
  <Application>Microsoft Office PowerPoint</Application>
  <PresentationFormat>Экран (4:3)</PresentationFormat>
  <Paragraphs>252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GungsuhChe</vt:lpstr>
      <vt:lpstr>Arial</vt:lpstr>
      <vt:lpstr>Arial Cyr</vt:lpstr>
      <vt:lpstr>Calibri</vt:lpstr>
      <vt:lpstr>Georgia</vt:lpstr>
      <vt:lpstr>Miriam Fixed</vt:lpstr>
      <vt:lpstr>Palatino Linotype</vt:lpstr>
      <vt:lpstr>Times New Roman</vt:lpstr>
      <vt:lpstr>Trebuchet MS</vt:lpstr>
      <vt:lpstr>Воздушный поток</vt:lpstr>
      <vt:lpstr>Бюджет г. Витебска на 2022 год               для граждан</vt:lpstr>
      <vt:lpstr>Структура бюджета</vt:lpstr>
      <vt:lpstr>Презентация PowerPoint</vt:lpstr>
      <vt:lpstr>Презентация PowerPoint</vt:lpstr>
      <vt:lpstr>Презентация PowerPoint</vt:lpstr>
      <vt:lpstr>Структура собственных доходов бюджета города  на 2022 год </vt:lpstr>
      <vt:lpstr>Презентация PowerPoint</vt:lpstr>
      <vt:lpstr>Состав расходов бюджета города в 2022 году</vt:lpstr>
      <vt:lpstr>Презентация PowerPoint</vt:lpstr>
      <vt:lpstr>Презентация PowerPoint</vt:lpstr>
      <vt:lpstr>Экономическая классификация бюджета                           города Витебска Всего расходов – 375,3 млн. рублей, из них:</vt:lpstr>
      <vt:lpstr>Экономическая структура расходов по отраслям социальной сферы в 2022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МЕСТНЫХ БЮДЖЕТОВ         Витебской области</dc:title>
  <dc:creator>Коковкина Елена</dc:creator>
  <cp:lastModifiedBy>Вадильникова Галина Владимировна</cp:lastModifiedBy>
  <cp:revision>516</cp:revision>
  <cp:lastPrinted>2022-02-22T05:15:04Z</cp:lastPrinted>
  <dcterms:created xsi:type="dcterms:W3CDTF">2017-07-24T09:08:38Z</dcterms:created>
  <dcterms:modified xsi:type="dcterms:W3CDTF">2022-02-22T06:31:40Z</dcterms:modified>
</cp:coreProperties>
</file>